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13" r:id="rId2"/>
    <p:sldId id="334" r:id="rId3"/>
    <p:sldId id="257" r:id="rId4"/>
    <p:sldId id="318" r:id="rId5"/>
    <p:sldId id="335" r:id="rId6"/>
    <p:sldId id="332" r:id="rId7"/>
    <p:sldId id="326" r:id="rId8"/>
    <p:sldId id="331" r:id="rId9"/>
    <p:sldId id="330" r:id="rId10"/>
    <p:sldId id="329" r:id="rId11"/>
    <p:sldId id="337" r:id="rId12"/>
    <p:sldId id="336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ti B" initials="AB" lastIdx="6" clrIdx="0">
    <p:extLst>
      <p:ext uri="{19B8F6BF-5375-455C-9EA6-DF929625EA0E}">
        <p15:presenceInfo xmlns:p15="http://schemas.microsoft.com/office/powerpoint/2012/main" userId="93adddb51a0af41a" providerId="Windows Live"/>
      </p:ext>
    </p:extLst>
  </p:cmAuthor>
  <p:cmAuthor id="2" name="Nelson Garnepudi" initials="NG" lastIdx="7" clrIdx="1">
    <p:extLst>
      <p:ext uri="{19B8F6BF-5375-455C-9EA6-DF929625EA0E}">
        <p15:presenceInfo xmlns:p15="http://schemas.microsoft.com/office/powerpoint/2012/main" userId="2e4b6251edfec374" providerId="Windows Live"/>
      </p:ext>
    </p:extLst>
  </p:cmAuthor>
  <p:cmAuthor id="3" name="Veer Bandi" initials="VB" lastIdx="4" clrIdx="2">
    <p:extLst>
      <p:ext uri="{19B8F6BF-5375-455C-9EA6-DF929625EA0E}">
        <p15:presenceInfo xmlns:p15="http://schemas.microsoft.com/office/powerpoint/2012/main" userId="313c674e517125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EBD"/>
    <a:srgbClr val="59E1F4"/>
    <a:srgbClr val="398FA9"/>
    <a:srgbClr val="4DBBD2"/>
    <a:srgbClr val="3794B1"/>
    <a:srgbClr val="1B4D5A"/>
    <a:srgbClr val="184654"/>
    <a:srgbClr val="2D7489"/>
    <a:srgbClr val="51B361"/>
    <a:srgbClr val="61B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37" autoAdjust="0"/>
  </p:normalViewPr>
  <p:slideViewPr>
    <p:cSldViewPr snapToGrid="0" snapToObjects="1">
      <p:cViewPr varScale="1">
        <p:scale>
          <a:sx n="69" d="100"/>
          <a:sy n="69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D1504-2AC9-4F16-A242-BB77AACAA5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2FDC3-FD51-41EC-9109-E56F9C59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 the Infrastructure (Application, Cloud, Network, Servers)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automation, we use commercial and custom scripts.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Mentions CVSS Standards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Identifying authorization &amp; authentication,…as the tools don’t find the shell upload test cases through automated scanners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DC3-FD51-41EC-9109-E56F9C595C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2912-2459-CB46-AD50-D1FBBC2D2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A11C-79BF-304C-A223-7E2C90CDF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203D0-2BB9-0849-A445-C05065AB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07E31-7705-2C4B-8247-FA074A51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3BA12-455D-C14B-BF58-CA680732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A46C-71B5-D84E-A7B1-5739DCFA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E0C34-4DC3-944F-93CA-C93772241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943A5-357F-5C43-9D38-97272443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8C93C-A600-8B46-B929-17811609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5BB39-9954-724C-9B48-7734746A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6718-527F-4341-ACDE-BC211B4EC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C6730-9290-6F49-9F56-43C0E8ED5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41670-008A-EF42-9327-E6602C72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9612F-F0C7-0D46-B821-3E2CFC67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A80D-B2A5-EE4D-A941-B77121E9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53A5-E601-F94F-B972-5BAADD69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2578-1C49-D040-9B2D-B9F96AC7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BC833-764D-0148-B9CF-F8DF3730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4798-A9CE-7745-9760-1C0D0C22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B0E3-8B9F-9544-85FB-61EAE3D8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1F3F-63E2-6446-B6ED-A82F3FA1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6918-B321-E44A-830D-AC8A3342E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5A39D-4FEC-5647-80D9-9EB2B0F4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7A38A-CC79-2144-AAF4-6AC6B506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18720-EE7F-6B4E-BA5D-CE4931E8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380A-7F71-1A4B-89E6-155A751B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2276-227A-664A-9D25-09E8E8803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8FFC5-C589-CE4C-8C9B-59BC28140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4AB8B-66B1-544D-B8D1-24F9C27F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AA13-2B97-CD49-965C-4AA32E6C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72A33-08A8-4F48-A34A-AD3843DC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7A2A-DBE9-6648-A857-E70C9A5B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FC494-2D2C-3D4D-8177-F1BD2BF3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83447-415C-C24E-B120-410265E9D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F2EF6-AC0B-664D-8872-37C95F3D1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1D7C5-92A8-4B49-B4CD-8F197B947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1262F-F01D-7D46-AC5A-237F8830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90051-CCD8-6248-A7F4-75CFA028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6720E-61EB-8C4A-93B3-3501C2B5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3DF3-2A4E-4F42-A2FA-F7A9BDB8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4321C-7756-EC44-91A4-302D57B6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CA929-025A-8549-B023-924533CA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2E7D3-71E7-8E48-8000-3285582F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7E080-1493-8543-A355-FE9A16F0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0413E-024C-4842-9AED-0BBB233F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AD793-5D13-2942-85D6-E02BB89D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2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3E32-BD73-1049-8F03-78F9B7E9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CF51-A18E-2849-BA04-F15B007FC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33941-77F9-BC49-A8C4-A52A7C35A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1AA9E-0BDA-5243-8D74-5DB43C1B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516B0-1B6A-9D4F-BFBE-6723186F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254BB-E227-D040-A9B4-7A2BCC55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9E92-ED25-EF43-88C9-597E052C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11C8B-5649-A248-B8E4-C76E1C54F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F206E-84B0-384A-9EE5-AAF9A7DB4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DBA34-B50F-584B-A321-584DBE54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421F9-6748-8A43-9ED9-6886C174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788AC-5AA7-2944-AFD2-54205577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252D8-3F77-2548-969C-06E13441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104CA-69EC-6F47-8478-672E05E40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F3D44-1BDF-0041-8224-17A75026E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5B1D-1CDB-324D-9BC2-D2719A4E89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EFE5-644C-0640-9B8B-4BF371124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F05A4-3AFD-2349-A572-A6D6A848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662B-8399-5F4D-9334-D22D1394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s://www.privateinternetaccess.com/blog/2018/05/may-25-the-general-data-protection-regulation-takes-effect-today/" TargetMode="External"/><Relationship Id="rId7" Type="http://schemas.openxmlformats.org/officeDocument/2006/relationships/image" Target="../media/image56.jpeg"/><Relationship Id="rId12" Type="http://schemas.openxmlformats.org/officeDocument/2006/relationships/image" Target="../media/image4.tif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microsoft.com/office/2007/relationships/hdphoto" Target="../media/hdphoto3.wdp"/><Relationship Id="rId3" Type="http://schemas.openxmlformats.org/officeDocument/2006/relationships/hyperlink" Target="https://www.privateinternetaccess.com/blog/2018/05/may-25-the-general-data-protection-regulation-takes-effect-today/" TargetMode="External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microsoft.com/office/2007/relationships/hdphoto" Target="../media/hdphoto2.wdp"/><Relationship Id="rId5" Type="http://schemas.openxmlformats.org/officeDocument/2006/relationships/image" Target="../media/image61.png"/><Relationship Id="rId15" Type="http://schemas.microsoft.com/office/2007/relationships/hdphoto" Target="../media/hdphoto4.wdp"/><Relationship Id="rId10" Type="http://schemas.openxmlformats.org/officeDocument/2006/relationships/image" Target="../media/image65.png"/><Relationship Id="rId4" Type="http://schemas.openxmlformats.org/officeDocument/2006/relationships/image" Target="../media/image4.tiff"/><Relationship Id="rId9" Type="http://schemas.microsoft.com/office/2007/relationships/hdphoto" Target="../media/hdphoto1.wdp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ffreyjmiller.blogspot.com/2013/07/uconn-law-professor-testifies-before.html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tmesswithtaxes.com/2016/12/5-ways-to-protect-your-identity-during-national-tax-security-awareness-week-and-year-roun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dontmesswithtaxes.com/2016/12/5-ways-to-protect-your-identity-during-national-tax-security-awareness-week-and-year-round.html" TargetMode="External"/><Relationship Id="rId7" Type="http://schemas.openxmlformats.org/officeDocument/2006/relationships/image" Target="../media/image8.svg"/><Relationship Id="rId12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4.tiff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tag/securit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tag/securit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hyperlink" Target="https://cltc.berkeley.edu/scenarios2025/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image" Target="../media/image40.png"/><Relationship Id="rId7" Type="http://schemas.openxmlformats.org/officeDocument/2006/relationships/image" Target="../media/image44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../media/image42.tiff"/><Relationship Id="rId10" Type="http://schemas.openxmlformats.org/officeDocument/2006/relationships/image" Target="../media/image47.tiff"/><Relationship Id="rId4" Type="http://schemas.openxmlformats.org/officeDocument/2006/relationships/image" Target="../media/image41.tiff"/><Relationship Id="rId9" Type="http://schemas.openxmlformats.org/officeDocument/2006/relationships/image" Target="../media/image4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EB41EB-258E-F043-8EB2-6CF6AF77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" t="-1" r="326" b="55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6CC5C3-696A-9F49-9758-DC2EB336D3C4}"/>
              </a:ext>
            </a:extLst>
          </p:cNvPr>
          <p:cNvSpPr/>
          <p:nvPr/>
        </p:nvSpPr>
        <p:spPr>
          <a:xfrm>
            <a:off x="0" y="-4012"/>
            <a:ext cx="12192000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DE5B1E-3406-3940-81F4-5231F80D0C0F}"/>
              </a:ext>
            </a:extLst>
          </p:cNvPr>
          <p:cNvSpPr/>
          <p:nvPr/>
        </p:nvSpPr>
        <p:spPr>
          <a:xfrm>
            <a:off x="9901617" y="3845845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2529C2-BBC5-C848-8ED6-34115263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201" y="3994843"/>
            <a:ext cx="3519544" cy="453797"/>
          </a:xfrm>
        </p:spPr>
        <p:txBody>
          <a:bodyPr>
            <a:noAutofit/>
          </a:bodyPr>
          <a:lstStyle/>
          <a:p>
            <a:pPr algn="r"/>
            <a:r>
              <a:rPr lang="en-US" sz="1650" dirty="0">
                <a:solidFill>
                  <a:srgbClr val="59E1F4"/>
                </a:solidFill>
                <a:latin typeface="Varela Round" panose="020000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Application</a:t>
            </a:r>
            <a:r>
              <a:rPr lang="en-US" sz="1650" dirty="0">
                <a:solidFill>
                  <a:srgbClr val="51B361"/>
                </a:solidFill>
                <a:latin typeface="Varela Round" panose="020000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50" dirty="0">
                <a:solidFill>
                  <a:srgbClr val="59E1F4"/>
                </a:solidFill>
                <a:latin typeface="Varela Round" panose="020000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Security. Simplified</a:t>
            </a:r>
            <a:r>
              <a:rPr lang="en-US" sz="1650" dirty="0">
                <a:solidFill>
                  <a:srgbClr val="51B361"/>
                </a:solidFill>
                <a:latin typeface="Varela Round" panose="020000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5E1B3D-EA1C-4EA8-84A8-90951FB7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29" y="2821384"/>
            <a:ext cx="4673816" cy="11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May 25: The General Data Protection Regulation takes effect today">
            <a:extLst>
              <a:ext uri="{FF2B5EF4-FFF2-40B4-BE49-F238E27FC236}">
                <a16:creationId xmlns:a16="http://schemas.microsoft.com/office/drawing/2014/main" id="{6ECB53E8-B5EF-2E4B-8A5E-DF4029EF2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09" t="1551"/>
          <a:stretch/>
        </p:blipFill>
        <p:spPr>
          <a:xfrm>
            <a:off x="-15029" y="0"/>
            <a:ext cx="12222058" cy="688595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2ADB4E-8EBE-9740-BFE6-6CD70190A27A}"/>
              </a:ext>
            </a:extLst>
          </p:cNvPr>
          <p:cNvSpPr/>
          <p:nvPr/>
        </p:nvSpPr>
        <p:spPr>
          <a:xfrm>
            <a:off x="-10183" y="0"/>
            <a:ext cx="12212367" cy="690449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04F167-7DA5-4243-A9FE-E9F674A37759}"/>
              </a:ext>
            </a:extLst>
          </p:cNvPr>
          <p:cNvSpPr/>
          <p:nvPr/>
        </p:nvSpPr>
        <p:spPr>
          <a:xfrm>
            <a:off x="4297761" y="2192346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61E9B-0E14-0140-8AEA-DB60D1537192}"/>
              </a:ext>
            </a:extLst>
          </p:cNvPr>
          <p:cNvSpPr/>
          <p:nvPr/>
        </p:nvSpPr>
        <p:spPr>
          <a:xfrm>
            <a:off x="6286127" y="2192346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5EF494-B478-C14F-8F34-153712B7F553}"/>
              </a:ext>
            </a:extLst>
          </p:cNvPr>
          <p:cNvSpPr/>
          <p:nvPr/>
        </p:nvSpPr>
        <p:spPr>
          <a:xfrm>
            <a:off x="8301175" y="2192346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EAC302-B4D9-F143-A632-F01887D0B6D7}"/>
              </a:ext>
            </a:extLst>
          </p:cNvPr>
          <p:cNvSpPr/>
          <p:nvPr/>
        </p:nvSpPr>
        <p:spPr>
          <a:xfrm>
            <a:off x="2299688" y="4605212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7BD3E5-3795-4745-B58C-BD987EAE512A}"/>
              </a:ext>
            </a:extLst>
          </p:cNvPr>
          <p:cNvSpPr/>
          <p:nvPr/>
        </p:nvSpPr>
        <p:spPr>
          <a:xfrm>
            <a:off x="4314736" y="4605212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C6B2F3-AA33-DB43-AFFA-1198FAE94116}"/>
              </a:ext>
            </a:extLst>
          </p:cNvPr>
          <p:cNvSpPr/>
          <p:nvPr/>
        </p:nvSpPr>
        <p:spPr>
          <a:xfrm>
            <a:off x="6303102" y="4605212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C2671E-D8E5-7546-882D-63C5910DE2A5}"/>
              </a:ext>
            </a:extLst>
          </p:cNvPr>
          <p:cNvSpPr/>
          <p:nvPr/>
        </p:nvSpPr>
        <p:spPr>
          <a:xfrm>
            <a:off x="8318150" y="4605212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3" descr="Picture 3">
            <a:extLst>
              <a:ext uri="{FF2B5EF4-FFF2-40B4-BE49-F238E27FC236}">
                <a16:creationId xmlns:a16="http://schemas.microsoft.com/office/drawing/2014/main" id="{FB9B7920-092C-3A42-B8D4-55DE72CB3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627" y="2633807"/>
            <a:ext cx="958970" cy="747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4" descr="Picture 4">
            <a:extLst>
              <a:ext uri="{FF2B5EF4-FFF2-40B4-BE49-F238E27FC236}">
                <a16:creationId xmlns:a16="http://schemas.microsoft.com/office/drawing/2014/main" id="{943C872F-624B-A54E-B870-D1C3B83E5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17" y="2800695"/>
            <a:ext cx="1305465" cy="360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5" descr="Picture 5">
            <a:extLst>
              <a:ext uri="{FF2B5EF4-FFF2-40B4-BE49-F238E27FC236}">
                <a16:creationId xmlns:a16="http://schemas.microsoft.com/office/drawing/2014/main" id="{BEC88B7F-3C7A-D340-8B8F-D5047A0F2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285" y="2632792"/>
            <a:ext cx="1391138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>
            <a:extLst>
              <a:ext uri="{FF2B5EF4-FFF2-40B4-BE49-F238E27FC236}">
                <a16:creationId xmlns:a16="http://schemas.microsoft.com/office/drawing/2014/main" id="{8E4EE13E-698A-B143-BFB9-55BFF05F0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811" y="5101247"/>
            <a:ext cx="1295400" cy="54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52" descr="Picture 52">
            <a:extLst>
              <a:ext uri="{FF2B5EF4-FFF2-40B4-BE49-F238E27FC236}">
                <a16:creationId xmlns:a16="http://schemas.microsoft.com/office/drawing/2014/main" id="{2823FE64-7FCC-6749-8B1A-CC7CC53DA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173" y="5021079"/>
            <a:ext cx="1143002" cy="77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54" descr="Picture 54">
            <a:extLst>
              <a:ext uri="{FF2B5EF4-FFF2-40B4-BE49-F238E27FC236}">
                <a16:creationId xmlns:a16="http://schemas.microsoft.com/office/drawing/2014/main" id="{399B4A8A-7349-7E44-BDA3-6C03B93ABC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5894" y="5136284"/>
            <a:ext cx="1295400" cy="48799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5AA8D7E7-CA18-D142-862F-F0EB1E17EC7F}"/>
              </a:ext>
            </a:extLst>
          </p:cNvPr>
          <p:cNvSpPr txBox="1">
            <a:spLocks/>
          </p:cNvSpPr>
          <p:nvPr/>
        </p:nvSpPr>
        <p:spPr>
          <a:xfrm>
            <a:off x="832862" y="130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Noto Sans PhagsPa" panose="020B0502040504020204" pitchFamily="34" charset="-128"/>
              <a:ea typeface="Noto Sans PhagsPa" panose="020B0502040504020204" pitchFamily="34" charset="-128"/>
              <a:cs typeface="Noto Sans PhagsPa" panose="020B0502040504020204" pitchFamily="34" charset="-12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04F167-7DA5-4243-A9FE-E9F674A37759}"/>
              </a:ext>
            </a:extLst>
          </p:cNvPr>
          <p:cNvSpPr/>
          <p:nvPr/>
        </p:nvSpPr>
        <p:spPr>
          <a:xfrm>
            <a:off x="2299687" y="2186674"/>
            <a:ext cx="1577009" cy="15770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9000" sy="109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Picture 2">
            <a:extLst>
              <a:ext uri="{FF2B5EF4-FFF2-40B4-BE49-F238E27FC236}">
                <a16:creationId xmlns:a16="http://schemas.microsoft.com/office/drawing/2014/main" id="{BA83167C-8A53-9E4C-B490-2665DDE36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0337" y="2708766"/>
            <a:ext cx="1400358" cy="59790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B6FBBA3-557A-044F-9649-F60BF27CBFAD}"/>
              </a:ext>
            </a:extLst>
          </p:cNvPr>
          <p:cNvSpPr txBox="1">
            <a:spLocks/>
          </p:cNvSpPr>
          <p:nvPr/>
        </p:nvSpPr>
        <p:spPr>
          <a:xfrm>
            <a:off x="447429" y="379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Few of our Happy &amp; Secure Customers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4F30887-B14D-F241-AFF4-BE086DA4E9B9}"/>
              </a:ext>
            </a:extLst>
          </p:cNvPr>
          <p:cNvSpPr/>
          <p:nvPr/>
        </p:nvSpPr>
        <p:spPr>
          <a:xfrm>
            <a:off x="528913" y="385281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A093CD-EF72-B648-AA1E-54BDD6215A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8324" y="5130615"/>
            <a:ext cx="1110278" cy="5130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28AF2F-23FF-9644-83E2-C7B9A06EC2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66916" y="6166992"/>
            <a:ext cx="483715" cy="6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May 25: The General Data Protection Regulation takes effect today">
            <a:extLst>
              <a:ext uri="{FF2B5EF4-FFF2-40B4-BE49-F238E27FC236}">
                <a16:creationId xmlns:a16="http://schemas.microsoft.com/office/drawing/2014/main" id="{6ECB53E8-B5EF-2E4B-8A5E-DF4029EF2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09" t="1551"/>
          <a:stretch/>
        </p:blipFill>
        <p:spPr>
          <a:xfrm>
            <a:off x="-15030" y="0"/>
            <a:ext cx="12222059" cy="688595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2ADB4E-8EBE-9740-BFE6-6CD70190A27A}"/>
              </a:ext>
            </a:extLst>
          </p:cNvPr>
          <p:cNvSpPr/>
          <p:nvPr/>
        </p:nvSpPr>
        <p:spPr>
          <a:xfrm>
            <a:off x="-10182" y="0"/>
            <a:ext cx="12212367" cy="69044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A8D7E7-CA18-D142-862F-F0EB1E17EC7F}"/>
              </a:ext>
            </a:extLst>
          </p:cNvPr>
          <p:cNvSpPr txBox="1">
            <a:spLocks/>
          </p:cNvSpPr>
          <p:nvPr/>
        </p:nvSpPr>
        <p:spPr>
          <a:xfrm>
            <a:off x="832863" y="130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Noto Sans PhagsPa" panose="020B0502040504020204" pitchFamily="34" charset="-128"/>
              <a:ea typeface="Noto Sans PhagsPa" panose="020B0502040504020204" pitchFamily="34" charset="-128"/>
              <a:cs typeface="Noto Sans PhagsPa" panose="020B0502040504020204" pitchFamily="34" charset="-128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B6FBBA3-557A-044F-9649-F60BF27CBFAD}"/>
              </a:ext>
            </a:extLst>
          </p:cNvPr>
          <p:cNvSpPr txBox="1">
            <a:spLocks/>
          </p:cNvSpPr>
          <p:nvPr/>
        </p:nvSpPr>
        <p:spPr>
          <a:xfrm>
            <a:off x="447429" y="379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Leaving our mark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4F30887-B14D-F241-AFF4-BE086DA4E9B9}"/>
              </a:ext>
            </a:extLst>
          </p:cNvPr>
          <p:cNvSpPr/>
          <p:nvPr/>
        </p:nvSpPr>
        <p:spPr>
          <a:xfrm>
            <a:off x="528913" y="385282"/>
            <a:ext cx="1448555" cy="148999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628AF2F-23FF-9644-83E2-C7B9A06EC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917" y="6166993"/>
            <a:ext cx="483715" cy="62373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97F7118-905B-4946-8955-B51A4B7FABBF}"/>
              </a:ext>
            </a:extLst>
          </p:cNvPr>
          <p:cNvSpPr/>
          <p:nvPr/>
        </p:nvSpPr>
        <p:spPr>
          <a:xfrm>
            <a:off x="4309104" y="1677732"/>
            <a:ext cx="3352351" cy="300718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733032-C99A-47C0-9287-5BA695FDD722}"/>
              </a:ext>
            </a:extLst>
          </p:cNvPr>
          <p:cNvSpPr/>
          <p:nvPr/>
        </p:nvSpPr>
        <p:spPr>
          <a:xfrm>
            <a:off x="8040292" y="1677731"/>
            <a:ext cx="3352351" cy="300718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21DCE7-8A04-4204-B304-F596714E463A}"/>
              </a:ext>
            </a:extLst>
          </p:cNvPr>
          <p:cNvSpPr/>
          <p:nvPr/>
        </p:nvSpPr>
        <p:spPr>
          <a:xfrm>
            <a:off x="617573" y="4861366"/>
            <a:ext cx="10814670" cy="183037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 Diagonal Corner of Rectangle 4">
            <a:extLst>
              <a:ext uri="{FF2B5EF4-FFF2-40B4-BE49-F238E27FC236}">
                <a16:creationId xmlns:a16="http://schemas.microsoft.com/office/drawing/2014/main" id="{ECC912EC-0627-49D5-BC0E-C4E6B904AB50}"/>
              </a:ext>
            </a:extLst>
          </p:cNvPr>
          <p:cNvSpPr/>
          <p:nvPr/>
        </p:nvSpPr>
        <p:spPr>
          <a:xfrm>
            <a:off x="3740517" y="5815957"/>
            <a:ext cx="1910613" cy="579960"/>
          </a:xfrm>
          <a:prstGeom prst="round2DiagRect">
            <a:avLst>
              <a:gd name="adj1" fmla="val 2896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 Diagonal Corner of Rectangle 4">
            <a:extLst>
              <a:ext uri="{FF2B5EF4-FFF2-40B4-BE49-F238E27FC236}">
                <a16:creationId xmlns:a16="http://schemas.microsoft.com/office/drawing/2014/main" id="{3EB1D2A3-E7E3-44CF-9EF7-12838F4FFA4A}"/>
              </a:ext>
            </a:extLst>
          </p:cNvPr>
          <p:cNvSpPr/>
          <p:nvPr/>
        </p:nvSpPr>
        <p:spPr>
          <a:xfrm>
            <a:off x="6481147" y="5815957"/>
            <a:ext cx="1910613" cy="579960"/>
          </a:xfrm>
          <a:prstGeom prst="round2DiagRect">
            <a:avLst>
              <a:gd name="adj1" fmla="val 2896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 Diagonal Corner of Rectangle 4">
            <a:extLst>
              <a:ext uri="{FF2B5EF4-FFF2-40B4-BE49-F238E27FC236}">
                <a16:creationId xmlns:a16="http://schemas.microsoft.com/office/drawing/2014/main" id="{750D521A-CE5C-4A64-96C9-DDE38D5C13CC}"/>
              </a:ext>
            </a:extLst>
          </p:cNvPr>
          <p:cNvSpPr/>
          <p:nvPr/>
        </p:nvSpPr>
        <p:spPr>
          <a:xfrm>
            <a:off x="9126013" y="5815957"/>
            <a:ext cx="1910613" cy="579960"/>
          </a:xfrm>
          <a:prstGeom prst="round2DiagRect">
            <a:avLst>
              <a:gd name="adj1" fmla="val 2896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 Diagonal Corner of Rectangle 4">
            <a:extLst>
              <a:ext uri="{FF2B5EF4-FFF2-40B4-BE49-F238E27FC236}">
                <a16:creationId xmlns:a16="http://schemas.microsoft.com/office/drawing/2014/main" id="{4BFFA476-675C-4B29-8A7B-6611C5191A38}"/>
              </a:ext>
            </a:extLst>
          </p:cNvPr>
          <p:cNvSpPr/>
          <p:nvPr/>
        </p:nvSpPr>
        <p:spPr>
          <a:xfrm>
            <a:off x="1061186" y="5802287"/>
            <a:ext cx="1910613" cy="579960"/>
          </a:xfrm>
          <a:prstGeom prst="round2DiagRect">
            <a:avLst>
              <a:gd name="adj1" fmla="val 2896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B8100E-41E5-4996-9351-97CC4B77B62E}"/>
              </a:ext>
            </a:extLst>
          </p:cNvPr>
          <p:cNvSpPr/>
          <p:nvPr/>
        </p:nvSpPr>
        <p:spPr>
          <a:xfrm>
            <a:off x="603986" y="1658332"/>
            <a:ext cx="3352351" cy="300718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 Diagonal Corner of Rectangle 4">
            <a:extLst>
              <a:ext uri="{FF2B5EF4-FFF2-40B4-BE49-F238E27FC236}">
                <a16:creationId xmlns:a16="http://schemas.microsoft.com/office/drawing/2014/main" id="{76B8D307-0EA7-4D62-B083-0A3DA0776535}"/>
              </a:ext>
            </a:extLst>
          </p:cNvPr>
          <p:cNvSpPr/>
          <p:nvPr/>
        </p:nvSpPr>
        <p:spPr>
          <a:xfrm>
            <a:off x="8163956" y="3012526"/>
            <a:ext cx="2963487" cy="1159921"/>
          </a:xfrm>
          <a:prstGeom prst="round2DiagRect">
            <a:avLst>
              <a:gd name="adj1" fmla="val 2896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 Diagonal Corner of Rectangle 4">
            <a:extLst>
              <a:ext uri="{FF2B5EF4-FFF2-40B4-BE49-F238E27FC236}">
                <a16:creationId xmlns:a16="http://schemas.microsoft.com/office/drawing/2014/main" id="{99891993-808C-4B31-A742-531104A5D246}"/>
              </a:ext>
            </a:extLst>
          </p:cNvPr>
          <p:cNvSpPr/>
          <p:nvPr/>
        </p:nvSpPr>
        <p:spPr>
          <a:xfrm>
            <a:off x="4470554" y="3012526"/>
            <a:ext cx="2963487" cy="1159921"/>
          </a:xfrm>
          <a:prstGeom prst="round2DiagRect">
            <a:avLst>
              <a:gd name="adj1" fmla="val 2896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 Diagonal Corner of Rectangle 4">
            <a:extLst>
              <a:ext uri="{FF2B5EF4-FFF2-40B4-BE49-F238E27FC236}">
                <a16:creationId xmlns:a16="http://schemas.microsoft.com/office/drawing/2014/main" id="{6F45608A-6BAB-40F0-AB10-6669FB6E0466}"/>
              </a:ext>
            </a:extLst>
          </p:cNvPr>
          <p:cNvSpPr/>
          <p:nvPr/>
        </p:nvSpPr>
        <p:spPr>
          <a:xfrm>
            <a:off x="827123" y="3012526"/>
            <a:ext cx="2963487" cy="1159921"/>
          </a:xfrm>
          <a:prstGeom prst="round2DiagRect">
            <a:avLst>
              <a:gd name="adj1" fmla="val 2896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35" descr="Picture 35">
            <a:extLst>
              <a:ext uri="{FF2B5EF4-FFF2-40B4-BE49-F238E27FC236}">
                <a16:creationId xmlns:a16="http://schemas.microsoft.com/office/drawing/2014/main" id="{ECB77373-E0B4-4735-87D5-023E40E26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996" y="3156326"/>
            <a:ext cx="1387402" cy="872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36" descr="Picture 36">
            <a:extLst>
              <a:ext uri="{FF2B5EF4-FFF2-40B4-BE49-F238E27FC236}">
                <a16:creationId xmlns:a16="http://schemas.microsoft.com/office/drawing/2014/main" id="{303D6CDD-A180-4680-A3DC-C969F85A4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109" y="3208375"/>
            <a:ext cx="1325182" cy="768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2" descr="Image result for fintech awards 2017 logo">
            <a:extLst>
              <a:ext uri="{FF2B5EF4-FFF2-40B4-BE49-F238E27FC236}">
                <a16:creationId xmlns:a16="http://schemas.microsoft.com/office/drawing/2014/main" id="{A11D488B-979B-4CAA-A353-C4B089A0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8" y="3068489"/>
            <a:ext cx="2476306" cy="10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27">
            <a:extLst>
              <a:ext uri="{FF2B5EF4-FFF2-40B4-BE49-F238E27FC236}">
                <a16:creationId xmlns:a16="http://schemas.microsoft.com/office/drawing/2014/main" id="{3A782AF2-2B53-48C5-8CEB-739E78DD885C}"/>
              </a:ext>
            </a:extLst>
          </p:cNvPr>
          <p:cNvSpPr txBox="1"/>
          <p:nvPr/>
        </p:nvSpPr>
        <p:spPr>
          <a:xfrm>
            <a:off x="777886" y="1880675"/>
            <a:ext cx="300455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lang="en-IN" sz="1600" cap="all" dirty="0">
                <a:solidFill>
                  <a:schemeClr val="bg1"/>
                </a:solidFill>
                <a:latin typeface="Raleway Medium"/>
                <a:ea typeface="Noto Sans PhagsPa"/>
              </a:rPr>
              <a:t>FINTECH OF THE YEAR &amp;</a:t>
            </a:r>
            <a:br>
              <a:rPr lang="en-IN" sz="1600" cap="all" dirty="0">
                <a:solidFill>
                  <a:schemeClr val="bg1"/>
                </a:solidFill>
                <a:latin typeface="Raleway Medium"/>
                <a:ea typeface="Noto Sans PhagsPa"/>
              </a:rPr>
            </a:br>
            <a:r>
              <a:rPr lang="en-IN" sz="1600" cap="all" dirty="0">
                <a:solidFill>
                  <a:schemeClr val="bg1"/>
                </a:solidFill>
                <a:latin typeface="Raleway Medium"/>
                <a:ea typeface="Noto Sans PhagsPa"/>
              </a:rPr>
              <a:t>EXCELLENCE IN APP SECURITY</a:t>
            </a:r>
          </a:p>
        </p:txBody>
      </p:sp>
      <p:sp>
        <p:nvSpPr>
          <p:cNvPr id="52" name="TextBox 27">
            <a:extLst>
              <a:ext uri="{FF2B5EF4-FFF2-40B4-BE49-F238E27FC236}">
                <a16:creationId xmlns:a16="http://schemas.microsoft.com/office/drawing/2014/main" id="{D9B53F36-8263-45EC-BF20-5FA73AFB54E5}"/>
              </a:ext>
            </a:extLst>
          </p:cNvPr>
          <p:cNvSpPr txBox="1"/>
          <p:nvPr/>
        </p:nvSpPr>
        <p:spPr>
          <a:xfrm>
            <a:off x="4661789" y="1880675"/>
            <a:ext cx="258101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algn="ctr">
              <a:defRPr sz="2000" b="1" cap="all">
                <a:solidFill>
                  <a:schemeClr val="bg1"/>
                </a:solidFill>
              </a:defRPr>
            </a:lvl1pPr>
          </a:lstStyle>
          <a:p>
            <a:r>
              <a:rPr lang="en-IN" sz="1600" b="0" dirty="0">
                <a:latin typeface="Raleway Medium"/>
              </a:rPr>
              <a:t>EXCELLENCE IN </a:t>
            </a:r>
          </a:p>
          <a:p>
            <a:r>
              <a:rPr lang="en-IN" sz="1600" b="0" dirty="0">
                <a:latin typeface="Raleway Medium"/>
              </a:rPr>
              <a:t>CYBER SECURITY</a:t>
            </a:r>
          </a:p>
        </p:txBody>
      </p:sp>
      <p:sp>
        <p:nvSpPr>
          <p:cNvPr id="53" name="TextBox 27">
            <a:extLst>
              <a:ext uri="{FF2B5EF4-FFF2-40B4-BE49-F238E27FC236}">
                <a16:creationId xmlns:a16="http://schemas.microsoft.com/office/drawing/2014/main" id="{9345EF2C-79C7-446C-9F99-B0C486185358}"/>
              </a:ext>
            </a:extLst>
          </p:cNvPr>
          <p:cNvSpPr txBox="1"/>
          <p:nvPr/>
        </p:nvSpPr>
        <p:spPr>
          <a:xfrm>
            <a:off x="8159813" y="1880675"/>
            <a:ext cx="297177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algn="ctr">
              <a:defRPr sz="2000" b="1" cap="all">
                <a:solidFill>
                  <a:schemeClr val="bg1"/>
                </a:solidFill>
              </a:defRPr>
            </a:lvl1pPr>
          </a:lstStyle>
          <a:p>
            <a:r>
              <a:rPr lang="en-IN" sz="1600" b="0" dirty="0">
                <a:latin typeface="Raleway Medium"/>
              </a:rPr>
              <a:t>BEST INNOVATION IN </a:t>
            </a:r>
          </a:p>
          <a:p>
            <a:r>
              <a:rPr lang="en-IN" sz="1600" b="0" dirty="0">
                <a:latin typeface="Raleway Medium"/>
              </a:rPr>
              <a:t>CYBER-SECURITY &amp; </a:t>
            </a:r>
          </a:p>
          <a:p>
            <a:r>
              <a:rPr lang="en-IN" sz="1600" b="0" dirty="0">
                <a:latin typeface="Raleway Medium"/>
              </a:rPr>
              <a:t>ANTI-FRAUD</a:t>
            </a:r>
          </a:p>
        </p:txBody>
      </p:sp>
      <p:sp>
        <p:nvSpPr>
          <p:cNvPr id="54" name="TextBox 23">
            <a:extLst>
              <a:ext uri="{FF2B5EF4-FFF2-40B4-BE49-F238E27FC236}">
                <a16:creationId xmlns:a16="http://schemas.microsoft.com/office/drawing/2014/main" id="{276426EA-ADD9-4A19-85B8-08FFF6AB7B45}"/>
              </a:ext>
            </a:extLst>
          </p:cNvPr>
          <p:cNvSpPr txBox="1"/>
          <p:nvPr/>
        </p:nvSpPr>
        <p:spPr>
          <a:xfrm>
            <a:off x="8940768" y="5090629"/>
            <a:ext cx="228110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lvl1pPr>
          </a:lstStyle>
          <a:p>
            <a:r>
              <a:rPr sz="1000" dirty="0">
                <a:latin typeface="Raleway Light" panose="020B0403030101060003" pitchFamily="34" charset="77"/>
              </a:rPr>
              <a:t>AMONG TOP 5 STARTUP FINALISTS  IN CONNECT  EXPO 2016</a:t>
            </a:r>
          </a:p>
        </p:txBody>
      </p:sp>
      <p:pic>
        <p:nvPicPr>
          <p:cNvPr id="55" name="Picture 54" descr="Picture 46">
            <a:extLst>
              <a:ext uri="{FF2B5EF4-FFF2-40B4-BE49-F238E27FC236}">
                <a16:creationId xmlns:a16="http://schemas.microsoft.com/office/drawing/2014/main" id="{3D617FA7-BA0A-4019-BA70-240FD7239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9549" y="5920931"/>
            <a:ext cx="1063542" cy="34764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Box 25">
            <a:extLst>
              <a:ext uri="{FF2B5EF4-FFF2-40B4-BE49-F238E27FC236}">
                <a16:creationId xmlns:a16="http://schemas.microsoft.com/office/drawing/2014/main" id="{1D7E2D4E-1ADE-404A-BEFF-3F3961FB7E3E}"/>
              </a:ext>
            </a:extLst>
          </p:cNvPr>
          <p:cNvSpPr txBox="1"/>
          <p:nvPr/>
        </p:nvSpPr>
        <p:spPr>
          <a:xfrm>
            <a:off x="1129316" y="5082214"/>
            <a:ext cx="1774353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lvl1pPr>
          </a:lstStyle>
          <a:p>
            <a:r>
              <a:rPr sz="1000" dirty="0">
                <a:latin typeface="Raleway Light" panose="020B0403030101060003" pitchFamily="34" charset="77"/>
              </a:rPr>
              <a:t>AMONG TOP 50 ENTERPRISE PRODUCT  STARTUPS IN INDIA IN 2016</a:t>
            </a:r>
          </a:p>
        </p:txBody>
      </p:sp>
      <p:pic>
        <p:nvPicPr>
          <p:cNvPr id="57" name="Picture 47" descr="Picture 47">
            <a:extLst>
              <a:ext uri="{FF2B5EF4-FFF2-40B4-BE49-F238E27FC236}">
                <a16:creationId xmlns:a16="http://schemas.microsoft.com/office/drawing/2014/main" id="{1B8B13E0-6B44-468D-B9A9-A40C136B98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9302" y="5907967"/>
            <a:ext cx="754381" cy="36061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extBox 29">
            <a:extLst>
              <a:ext uri="{FF2B5EF4-FFF2-40B4-BE49-F238E27FC236}">
                <a16:creationId xmlns:a16="http://schemas.microsoft.com/office/drawing/2014/main" id="{6265C39D-A256-4609-9A9D-29F0FDA941CB}"/>
              </a:ext>
            </a:extLst>
          </p:cNvPr>
          <p:cNvSpPr txBox="1"/>
          <p:nvPr/>
        </p:nvSpPr>
        <p:spPr>
          <a:xfrm>
            <a:off x="3497101" y="5082693"/>
            <a:ext cx="2397448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pPr>
            <a:r>
              <a:rPr sz="1000" dirty="0">
                <a:latin typeface="Raleway Light" panose="020B0403030101060003" pitchFamily="34" charset="77"/>
              </a:rPr>
              <a:t>AMONG </a:t>
            </a:r>
            <a:r>
              <a:rPr lang="en-IN" sz="1000" dirty="0">
                <a:latin typeface="Raleway Light" panose="020B0403030101060003" pitchFamily="34" charset="77"/>
              </a:rPr>
              <a:t>TOP </a:t>
            </a:r>
            <a:r>
              <a:rPr sz="1000" dirty="0">
                <a:latin typeface="Raleway Light" panose="020B0403030101060003" pitchFamily="34" charset="77"/>
              </a:rPr>
              <a:t>25 STARTUPS SELECTED</a:t>
            </a:r>
            <a:endParaRPr lang="en-US" sz="1000" dirty="0">
              <a:latin typeface="Raleway Light" panose="020B0403030101060003" pitchFamily="34" charset="77"/>
            </a:endParaRPr>
          </a:p>
          <a:p>
            <a: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pPr>
            <a:r>
              <a:rPr sz="1000" dirty="0">
                <a:latin typeface="Raleway Light" panose="020B0403030101060003" pitchFamily="34" charset="77"/>
              </a:rPr>
              <a:t> FOR ACCELERATION </a:t>
            </a:r>
            <a:endParaRPr lang="en-US" sz="1000" dirty="0">
              <a:latin typeface="Raleway Light" panose="020B0403030101060003" pitchFamily="34" charset="77"/>
            </a:endParaRPr>
          </a:p>
          <a:p>
            <a: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pPr>
            <a:r>
              <a:rPr sz="1000" dirty="0">
                <a:latin typeface="Raleway Light" panose="020B0403030101060003" pitchFamily="34" charset="77"/>
              </a:rPr>
              <a:t>IN GOOGLE U</a:t>
            </a:r>
          </a:p>
        </p:txBody>
      </p:sp>
      <p:pic>
        <p:nvPicPr>
          <p:cNvPr id="59" name="Picture 49" descr="Picture 49">
            <a:extLst>
              <a:ext uri="{FF2B5EF4-FFF2-40B4-BE49-F238E27FC236}">
                <a16:creationId xmlns:a16="http://schemas.microsoft.com/office/drawing/2014/main" id="{B19FB257-D4B0-47F6-A3A9-4FEB38FCF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0134" y="5907966"/>
            <a:ext cx="811380" cy="36061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extBox 31">
            <a:extLst>
              <a:ext uri="{FF2B5EF4-FFF2-40B4-BE49-F238E27FC236}">
                <a16:creationId xmlns:a16="http://schemas.microsoft.com/office/drawing/2014/main" id="{FE47AD66-761D-47E7-B137-C744A30D5DD2}"/>
              </a:ext>
            </a:extLst>
          </p:cNvPr>
          <p:cNvSpPr txBox="1"/>
          <p:nvPr/>
        </p:nvSpPr>
        <p:spPr>
          <a:xfrm>
            <a:off x="6264571" y="5084436"/>
            <a:ext cx="2405463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pPr>
            <a:r>
              <a:rPr sz="1000" dirty="0">
                <a:latin typeface="Raleway Light" panose="020B0403030101060003" pitchFamily="34" charset="77"/>
              </a:rPr>
              <a:t>AMONG </a:t>
            </a:r>
            <a:r>
              <a:rPr lang="en-IN" sz="1000" dirty="0">
                <a:latin typeface="Raleway Light" panose="020B0403030101060003" pitchFamily="34" charset="77"/>
              </a:rPr>
              <a:t> TOP </a:t>
            </a:r>
            <a:r>
              <a:rPr sz="1000" dirty="0">
                <a:latin typeface="Raleway Light" panose="020B0403030101060003" pitchFamily="34" charset="77"/>
              </a:rPr>
              <a:t>8 STARTUPS SELECTED </a:t>
            </a:r>
            <a:endParaRPr lang="en-US" sz="1000" dirty="0">
              <a:latin typeface="Raleway Light" panose="020B0403030101060003" pitchFamily="34" charset="77"/>
            </a:endParaRPr>
          </a:p>
          <a:p>
            <a: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pPr>
            <a:r>
              <a:rPr sz="1000" dirty="0">
                <a:latin typeface="Raleway Light" panose="020B0403030101060003" pitchFamily="34" charset="77"/>
              </a:rPr>
              <a:t>IN FINTECH SUPERCHARGER</a:t>
            </a:r>
            <a:endParaRPr lang="en-US" sz="1000" dirty="0">
              <a:latin typeface="Raleway Light" panose="020B0403030101060003" pitchFamily="34" charset="77"/>
            </a:endParaRPr>
          </a:p>
          <a:p>
            <a:pPr algn="ctr">
              <a:defRPr sz="900">
                <a:solidFill>
                  <a:srgbClr val="FFFFFF"/>
                </a:solidFill>
                <a:latin typeface="Gidole"/>
                <a:ea typeface="Gidole"/>
                <a:cs typeface="Gidole"/>
                <a:sym typeface="Gidole"/>
              </a:defRPr>
            </a:pPr>
            <a:r>
              <a:rPr sz="1000" dirty="0">
                <a:latin typeface="Raleway Light" panose="020B0403030101060003" pitchFamily="34" charset="77"/>
              </a:rPr>
              <a:t> ACCELERATOR IN HONG KONG</a:t>
            </a:r>
          </a:p>
        </p:txBody>
      </p:sp>
      <p:pic>
        <p:nvPicPr>
          <p:cNvPr id="61" name="Picture 50" descr="Picture 50">
            <a:extLst>
              <a:ext uri="{FF2B5EF4-FFF2-40B4-BE49-F238E27FC236}">
                <a16:creationId xmlns:a16="http://schemas.microsoft.com/office/drawing/2014/main" id="{1692A499-D43C-463B-AA8F-FF385C3828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091" y="5928748"/>
            <a:ext cx="729601" cy="3606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701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FF7D6-F7D4-4989-8531-B25F085CB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784"/>
            <a:ext cx="12216848" cy="76477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02AF8F-9434-BD48-8E28-2916C75AF7E1}"/>
              </a:ext>
            </a:extLst>
          </p:cNvPr>
          <p:cNvSpPr/>
          <p:nvPr/>
        </p:nvSpPr>
        <p:spPr>
          <a:xfrm>
            <a:off x="12424" y="-67270"/>
            <a:ext cx="12192000" cy="6925269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AC8ECA-8E3B-1242-8332-D1D773A5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916" y="6166992"/>
            <a:ext cx="483715" cy="6237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2872BC0-73E9-409B-A046-ADB91C01AB80}"/>
              </a:ext>
            </a:extLst>
          </p:cNvPr>
          <p:cNvSpPr txBox="1">
            <a:spLocks/>
          </p:cNvSpPr>
          <p:nvPr/>
        </p:nvSpPr>
        <p:spPr>
          <a:xfrm>
            <a:off x="2555292" y="435383"/>
            <a:ext cx="77391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9E1F4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GEOGRAPHICAL PRESENCE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F0BDBF0-8D05-4090-9AC6-10E9EBC0ADA3}"/>
              </a:ext>
            </a:extLst>
          </p:cNvPr>
          <p:cNvSpPr txBox="1"/>
          <p:nvPr/>
        </p:nvSpPr>
        <p:spPr>
          <a:xfrm>
            <a:off x="1256053" y="3146302"/>
            <a:ext cx="268823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3RD FLOOR, NO.44/A, DATTA PRABHAS, 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1ST MAIN ROAD,  3RD PHASE, JP NAGAR,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BENGALURU, KARNATAKA - 560078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INDIA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B090E-C8D8-4111-B625-51521BFA36BE}"/>
              </a:ext>
            </a:extLst>
          </p:cNvPr>
          <p:cNvSpPr txBox="1"/>
          <p:nvPr/>
        </p:nvSpPr>
        <p:spPr>
          <a:xfrm>
            <a:off x="1216864" y="213548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CFCFF"/>
                </a:solidFill>
                <a:latin typeface="Lato Light" panose="020F0302020204030203" pitchFamily="34" charset="0"/>
              </a:rPr>
              <a:t>Headquarters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C8247C4-DD90-4C7A-B293-6385572EC6CE}"/>
              </a:ext>
            </a:extLst>
          </p:cNvPr>
          <p:cNvSpPr txBox="1"/>
          <p:nvPr/>
        </p:nvSpPr>
        <p:spPr>
          <a:xfrm>
            <a:off x="1308305" y="4815425"/>
            <a:ext cx="330898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162. ROAD NO 72, PRASHASHAN</a:t>
            </a: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T</a:t>
            </a: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 NAGAR, </a:t>
            </a:r>
            <a:endParaRPr lang="en-IN" sz="1050" dirty="0">
              <a:solidFill>
                <a:srgbClr val="FCFCFF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JUBILEE HILLS,  HYDERABAD,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TELANGANA - 500033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INDIA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2AFFA8B-E4E2-4F4F-964B-99B2EF5E83A4}"/>
              </a:ext>
            </a:extLst>
          </p:cNvPr>
          <p:cNvSpPr txBox="1"/>
          <p:nvPr/>
        </p:nvSpPr>
        <p:spPr>
          <a:xfrm>
            <a:off x="5825661" y="4903719"/>
            <a:ext cx="2796036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375 WICKHAM TERRACE 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SPRING HILL QLD 4000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FD9811C-DDDC-4100-8722-9CD5A2C54198}"/>
              </a:ext>
            </a:extLst>
          </p:cNvPr>
          <p:cNvSpPr txBox="1"/>
          <p:nvPr/>
        </p:nvSpPr>
        <p:spPr>
          <a:xfrm>
            <a:off x="9114030" y="4903719"/>
            <a:ext cx="2245503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WAH YUEN BUILDING, 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149 QUEEN'S ROAD CENTRAL, </a:t>
            </a:r>
            <a:endParaRPr lang="en-US" sz="1050" dirty="0">
              <a:solidFill>
                <a:srgbClr val="FCFCFF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HONG KONG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EA1A7006-E116-440C-ADBA-3CE29EABC26D}"/>
              </a:ext>
            </a:extLst>
          </p:cNvPr>
          <p:cNvSpPr txBox="1"/>
          <p:nvPr/>
        </p:nvSpPr>
        <p:spPr>
          <a:xfrm>
            <a:off x="9114030" y="3137997"/>
            <a:ext cx="1704007" cy="58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H'HADAS ST 21, </a:t>
            </a:r>
            <a:endParaRPr lang="en-US" sz="1050" dirty="0">
              <a:solidFill>
                <a:srgbClr val="FCFCFF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TEL MOND,</a:t>
            </a:r>
            <a:endParaRPr lang="en-US" sz="1050" dirty="0">
              <a:solidFill>
                <a:srgbClr val="FCFCFF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ISRAEL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A22965-7EE3-4BB4-A609-A708827AA99A}"/>
              </a:ext>
            </a:extLst>
          </p:cNvPr>
          <p:cNvSpPr txBox="1"/>
          <p:nvPr/>
        </p:nvSpPr>
        <p:spPr>
          <a:xfrm>
            <a:off x="5773409" y="2135480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CFCFF"/>
                </a:solidFill>
                <a:latin typeface="Lato Light" panose="020F0302020204030203" pitchFamily="34" charset="0"/>
              </a:rPr>
              <a:t>Global Offices</a:t>
            </a:r>
          </a:p>
        </p:txBody>
      </p:sp>
      <p:pic>
        <p:nvPicPr>
          <p:cNvPr id="26" name="Graphic 25" descr="Speaker Phone">
            <a:extLst>
              <a:ext uri="{FF2B5EF4-FFF2-40B4-BE49-F238E27FC236}">
                <a16:creationId xmlns:a16="http://schemas.microsoft.com/office/drawing/2014/main" id="{3D8B5A7D-E98A-427F-86C7-8384AF6B5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053" y="3956718"/>
            <a:ext cx="329936" cy="32993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A4C01AD-AE67-4AF4-92F8-2041B3040FAC}"/>
              </a:ext>
            </a:extLst>
          </p:cNvPr>
          <p:cNvSpPr/>
          <p:nvPr/>
        </p:nvSpPr>
        <p:spPr>
          <a:xfrm>
            <a:off x="1580093" y="3994728"/>
            <a:ext cx="1231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+91 9108735002</a:t>
            </a:r>
          </a:p>
        </p:txBody>
      </p:sp>
      <p:pic>
        <p:nvPicPr>
          <p:cNvPr id="28" name="Graphic 27" descr="Speaker Phone">
            <a:extLst>
              <a:ext uri="{FF2B5EF4-FFF2-40B4-BE49-F238E27FC236}">
                <a16:creationId xmlns:a16="http://schemas.microsoft.com/office/drawing/2014/main" id="{E180A824-4416-464E-8864-143555315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5661" y="5446480"/>
            <a:ext cx="329936" cy="3299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7DBC748-8CBF-486B-9B13-F8C6F0CFB733}"/>
              </a:ext>
            </a:extLst>
          </p:cNvPr>
          <p:cNvSpPr/>
          <p:nvPr/>
        </p:nvSpPr>
        <p:spPr>
          <a:xfrm>
            <a:off x="6153577" y="5484490"/>
            <a:ext cx="1204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+61 7 3839 4159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29609D-BF5E-4A40-996F-4AEF493617C9}"/>
              </a:ext>
            </a:extLst>
          </p:cNvPr>
          <p:cNvSpPr/>
          <p:nvPr/>
        </p:nvSpPr>
        <p:spPr>
          <a:xfrm>
            <a:off x="5786472" y="4522967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>
                <a:solidFill>
                  <a:srgbClr val="1E86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b="1" dirty="0">
                <a:solidFill>
                  <a:srgbClr val="59E1F4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MEXICO</a:t>
            </a:r>
            <a:endParaRPr lang="en-IN" sz="1600" b="1" dirty="0">
              <a:solidFill>
                <a:srgbClr val="59E1F4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588581-DD76-45C3-A933-56D744662B91}"/>
              </a:ext>
            </a:extLst>
          </p:cNvPr>
          <p:cNvSpPr/>
          <p:nvPr/>
        </p:nvSpPr>
        <p:spPr>
          <a:xfrm>
            <a:off x="9074841" y="4522967"/>
            <a:ext cx="128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>
                <a:solidFill>
                  <a:srgbClr val="1E86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400" b="1" dirty="0">
                <a:solidFill>
                  <a:srgbClr val="59E1F4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HONG KONG</a:t>
            </a:r>
            <a:endParaRPr lang="en-IN" sz="1200" b="1" dirty="0">
              <a:solidFill>
                <a:srgbClr val="59E1F4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F92FB2-75A2-49F0-8A24-0C622687CF26}"/>
              </a:ext>
            </a:extLst>
          </p:cNvPr>
          <p:cNvSpPr/>
          <p:nvPr/>
        </p:nvSpPr>
        <p:spPr>
          <a:xfrm>
            <a:off x="1256053" y="4447469"/>
            <a:ext cx="128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>
                <a:solidFill>
                  <a:srgbClr val="1E86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400" b="1" dirty="0">
                <a:solidFill>
                  <a:srgbClr val="59E1F4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HYDERABAD</a:t>
            </a:r>
            <a:endParaRPr lang="en-IN" sz="1200" b="1" dirty="0">
              <a:solidFill>
                <a:srgbClr val="59E1F4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FC146C-6516-446C-BFB8-5D7E1DB7A52C}"/>
              </a:ext>
            </a:extLst>
          </p:cNvPr>
          <p:cNvSpPr/>
          <p:nvPr/>
        </p:nvSpPr>
        <p:spPr>
          <a:xfrm>
            <a:off x="9074841" y="2770041"/>
            <a:ext cx="74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>
                <a:solidFill>
                  <a:srgbClr val="1E86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400" b="1" dirty="0">
                <a:solidFill>
                  <a:srgbClr val="59E1F4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ISRAEL</a:t>
            </a:r>
            <a:endParaRPr lang="en-IN" sz="1200" b="1" dirty="0">
              <a:solidFill>
                <a:srgbClr val="59E1F4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</p:txBody>
      </p:sp>
      <p:pic>
        <p:nvPicPr>
          <p:cNvPr id="34" name="Graphic 33" descr="Speaker Phone">
            <a:extLst>
              <a:ext uri="{FF2B5EF4-FFF2-40B4-BE49-F238E27FC236}">
                <a16:creationId xmlns:a16="http://schemas.microsoft.com/office/drawing/2014/main" id="{399656D7-93D4-4995-8FCD-B1C74F663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8305" y="5634146"/>
            <a:ext cx="329936" cy="3299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07BC3A4-3F91-4EC2-97BC-EA9C2DAA0BBF}"/>
              </a:ext>
            </a:extLst>
          </p:cNvPr>
          <p:cNvSpPr/>
          <p:nvPr/>
        </p:nvSpPr>
        <p:spPr>
          <a:xfrm>
            <a:off x="1599582" y="5672156"/>
            <a:ext cx="1257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+91 40 23332299</a:t>
            </a:r>
          </a:p>
        </p:txBody>
      </p:sp>
      <p:pic>
        <p:nvPicPr>
          <p:cNvPr id="36" name="Graphic 35" descr="Speaker Phone">
            <a:extLst>
              <a:ext uri="{FF2B5EF4-FFF2-40B4-BE49-F238E27FC236}">
                <a16:creationId xmlns:a16="http://schemas.microsoft.com/office/drawing/2014/main" id="{C4FD8F39-46DA-4216-B7B6-F7F6F453B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4030" y="3956718"/>
            <a:ext cx="329936" cy="3299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6FE644F-E2E1-4B19-8583-DB79CE938FFC}"/>
              </a:ext>
            </a:extLst>
          </p:cNvPr>
          <p:cNvSpPr/>
          <p:nvPr/>
        </p:nvSpPr>
        <p:spPr>
          <a:xfrm>
            <a:off x="9389164" y="3994728"/>
            <a:ext cx="1257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+972 54 2561200</a:t>
            </a:r>
          </a:p>
        </p:txBody>
      </p:sp>
      <p:pic>
        <p:nvPicPr>
          <p:cNvPr id="38" name="Graphic 37" descr="Speaker Phone">
            <a:extLst>
              <a:ext uri="{FF2B5EF4-FFF2-40B4-BE49-F238E27FC236}">
                <a16:creationId xmlns:a16="http://schemas.microsoft.com/office/drawing/2014/main" id="{B238C23A-81D5-4553-B482-6C450535C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4030" y="5446480"/>
            <a:ext cx="329936" cy="3299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65327B0-D70A-454D-A768-2263D337573C}"/>
              </a:ext>
            </a:extLst>
          </p:cNvPr>
          <p:cNvSpPr/>
          <p:nvPr/>
        </p:nvSpPr>
        <p:spPr>
          <a:xfrm>
            <a:off x="9492767" y="5484490"/>
            <a:ext cx="11785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+852 8121 0935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9CC714-81CC-4BCD-9888-74392B5962F7}"/>
              </a:ext>
            </a:extLst>
          </p:cNvPr>
          <p:cNvSpPr/>
          <p:nvPr/>
        </p:nvSpPr>
        <p:spPr>
          <a:xfrm>
            <a:off x="1216864" y="2806091"/>
            <a:ext cx="128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>
                <a:solidFill>
                  <a:srgbClr val="1E86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400" b="1" dirty="0">
                <a:solidFill>
                  <a:srgbClr val="59E1F4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BENGALURU</a:t>
            </a:r>
            <a:endParaRPr lang="en-IN" sz="1200" b="1" dirty="0">
              <a:solidFill>
                <a:srgbClr val="59E1F4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95B825-6A64-42FF-B526-F12D202A5E20}"/>
              </a:ext>
            </a:extLst>
          </p:cNvPr>
          <p:cNvCxnSpPr/>
          <p:nvPr/>
        </p:nvCxnSpPr>
        <p:spPr>
          <a:xfrm>
            <a:off x="1256053" y="2608416"/>
            <a:ext cx="23583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3B3F0B-BF33-48BF-9EE1-21A932C3A52C}"/>
              </a:ext>
            </a:extLst>
          </p:cNvPr>
          <p:cNvCxnSpPr/>
          <p:nvPr/>
        </p:nvCxnSpPr>
        <p:spPr>
          <a:xfrm>
            <a:off x="5825661" y="2595353"/>
            <a:ext cx="23583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5">
            <a:extLst>
              <a:ext uri="{FF2B5EF4-FFF2-40B4-BE49-F238E27FC236}">
                <a16:creationId xmlns:a16="http://schemas.microsoft.com/office/drawing/2014/main" id="{D8A002C1-DDA9-47E7-82BD-F9745CE27463}"/>
              </a:ext>
            </a:extLst>
          </p:cNvPr>
          <p:cNvSpPr txBox="1"/>
          <p:nvPr/>
        </p:nvSpPr>
        <p:spPr>
          <a:xfrm>
            <a:off x="5864850" y="3221317"/>
            <a:ext cx="2796036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375 WICKHAM TERRACE </a:t>
            </a:r>
          </a:p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SPRING HILL QLD 4000</a:t>
            </a:r>
          </a:p>
        </p:txBody>
      </p:sp>
      <p:pic>
        <p:nvPicPr>
          <p:cNvPr id="44" name="Graphic 43" descr="Speaker Phone">
            <a:extLst>
              <a:ext uri="{FF2B5EF4-FFF2-40B4-BE49-F238E27FC236}">
                <a16:creationId xmlns:a16="http://schemas.microsoft.com/office/drawing/2014/main" id="{B75B1B48-D561-4C0B-B674-F7EBA0B68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4850" y="3764078"/>
            <a:ext cx="329936" cy="32993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28DD245-5831-4B1C-A72C-DA8EF5BEE9E2}"/>
              </a:ext>
            </a:extLst>
          </p:cNvPr>
          <p:cNvSpPr/>
          <p:nvPr/>
        </p:nvSpPr>
        <p:spPr>
          <a:xfrm>
            <a:off x="6192766" y="3802088"/>
            <a:ext cx="1204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0">
                <a:solidFill>
                  <a:srgbClr val="85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sz="1050" dirty="0">
                <a:solidFill>
                  <a:srgbClr val="FCFCFF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+61 7 3839 4159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BA557C-4361-48B5-A5AA-7C3F4D1B0D4D}"/>
              </a:ext>
            </a:extLst>
          </p:cNvPr>
          <p:cNvSpPr/>
          <p:nvPr/>
        </p:nvSpPr>
        <p:spPr>
          <a:xfrm>
            <a:off x="5825661" y="2840565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>
                <a:solidFill>
                  <a:srgbClr val="1E8687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IN" b="1" dirty="0">
                <a:solidFill>
                  <a:srgbClr val="59E1F4"/>
                </a:solidFill>
                <a:latin typeface="Lato Light" panose="020F0302020204030203" pitchFamily="34" charset="0"/>
                <a:cs typeface="Nirmala UI" panose="020B0502040204020203" pitchFamily="34" charset="0"/>
              </a:rPr>
              <a:t>AUSTRALIA</a:t>
            </a:r>
            <a:endParaRPr lang="en-IN" sz="1600" b="1" dirty="0">
              <a:solidFill>
                <a:srgbClr val="59E1F4"/>
              </a:solidFill>
              <a:latin typeface="Lato Light" panose="020F030202020403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he OCR Lawyer: UConn Law Professor Testifies Before Congress on ...">
            <a:extLst>
              <a:ext uri="{FF2B5EF4-FFF2-40B4-BE49-F238E27FC236}">
                <a16:creationId xmlns:a16="http://schemas.microsoft.com/office/drawing/2014/main" id="{10CDA5B9-2C42-0841-84F3-E5AB78F9A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02AF8F-9434-BD48-8E28-2916C75AF7E1}"/>
              </a:ext>
            </a:extLst>
          </p:cNvPr>
          <p:cNvSpPr/>
          <p:nvPr/>
        </p:nvSpPr>
        <p:spPr>
          <a:xfrm>
            <a:off x="0" y="-4012"/>
            <a:ext cx="12192000" cy="6862012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4C3F3-B9D5-4A65-9FA6-E80824641F3D}"/>
              </a:ext>
            </a:extLst>
          </p:cNvPr>
          <p:cNvSpPr txBox="1"/>
          <p:nvPr/>
        </p:nvSpPr>
        <p:spPr>
          <a:xfrm>
            <a:off x="3884178" y="3757191"/>
            <a:ext cx="405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302020204030203" pitchFamily="34" charset="0"/>
              </a:rPr>
              <a:t>Contact our security experts today!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0D2839-8E4A-4E80-B788-011FC675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791" y="4627208"/>
            <a:ext cx="820544" cy="1058072"/>
          </a:xfrm>
          <a:prstGeom prst="rect">
            <a:avLst/>
          </a:prstGeom>
        </p:spPr>
      </p:pic>
      <p:sp>
        <p:nvSpPr>
          <p:cNvPr id="14" name="Letter">
            <a:extLst>
              <a:ext uri="{FF2B5EF4-FFF2-40B4-BE49-F238E27FC236}">
                <a16:creationId xmlns:a16="http://schemas.microsoft.com/office/drawing/2014/main" id="{D4BF183F-E208-4F22-A403-2EC4DC8D594E}"/>
              </a:ext>
            </a:extLst>
          </p:cNvPr>
          <p:cNvSpPr/>
          <p:nvPr/>
        </p:nvSpPr>
        <p:spPr>
          <a:xfrm>
            <a:off x="4774139" y="5947824"/>
            <a:ext cx="353458" cy="210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4" y="0"/>
                </a:moveTo>
                <a:lnTo>
                  <a:pt x="10803" y="12213"/>
                </a:lnTo>
                <a:lnTo>
                  <a:pt x="20856" y="0"/>
                </a:lnTo>
                <a:lnTo>
                  <a:pt x="744" y="0"/>
                </a:lnTo>
                <a:close/>
                <a:moveTo>
                  <a:pt x="0" y="157"/>
                </a:moveTo>
                <a:lnTo>
                  <a:pt x="0" y="21418"/>
                </a:lnTo>
                <a:cubicBezTo>
                  <a:pt x="0" y="21518"/>
                  <a:pt x="52" y="21600"/>
                  <a:pt x="115" y="21600"/>
                </a:cubicBezTo>
                <a:lnTo>
                  <a:pt x="21485" y="21600"/>
                </a:lnTo>
                <a:cubicBezTo>
                  <a:pt x="21548" y="21600"/>
                  <a:pt x="21600" y="21518"/>
                  <a:pt x="21600" y="21418"/>
                </a:cubicBezTo>
                <a:lnTo>
                  <a:pt x="21600" y="157"/>
                </a:lnTo>
                <a:lnTo>
                  <a:pt x="10976" y="13181"/>
                </a:lnTo>
                <a:cubicBezTo>
                  <a:pt x="10924" y="13245"/>
                  <a:pt x="10861" y="13272"/>
                  <a:pt x="10797" y="13272"/>
                </a:cubicBezTo>
                <a:cubicBezTo>
                  <a:pt x="10734" y="13272"/>
                  <a:pt x="10669" y="13233"/>
                  <a:pt x="10612" y="13170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0A6761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029AA-8B85-4FCE-AA62-EEB5B4A4B037}"/>
              </a:ext>
            </a:extLst>
          </p:cNvPr>
          <p:cNvSpPr txBox="1"/>
          <p:nvPr/>
        </p:nvSpPr>
        <p:spPr>
          <a:xfrm>
            <a:off x="5231797" y="5899101"/>
            <a:ext cx="2386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Medium" panose="020B0503030101060003" pitchFamily="34" charset="77"/>
              </a:rPr>
              <a:t>info@</a:t>
            </a:r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entersoftsecurity</a:t>
            </a:r>
            <a:r>
              <a:rPr lang="en-US" sz="1400" dirty="0">
                <a:solidFill>
                  <a:schemeClr val="bg1"/>
                </a:solidFill>
                <a:latin typeface="Raleway Medium" panose="020B0503030101060003" pitchFamily="34" charset="77"/>
              </a:rPr>
              <a:t>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77C467-A7C3-4CD5-8A73-241927E006DE}"/>
              </a:ext>
            </a:extLst>
          </p:cNvPr>
          <p:cNvSpPr/>
          <p:nvPr/>
        </p:nvSpPr>
        <p:spPr>
          <a:xfrm>
            <a:off x="3345888" y="2917483"/>
            <a:ext cx="5500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Lato Light" panose="020F0302020204030203" pitchFamily="34" charset="0"/>
              </a:rPr>
              <a:t>One single vulnerability is all an attacker needs!!!</a:t>
            </a:r>
            <a:endParaRPr lang="en-US" sz="2000" dirty="0">
              <a:solidFill>
                <a:srgbClr val="59E1F4"/>
              </a:solidFill>
              <a:latin typeface="Lato Light" panose="020F030202020403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2872BC0-73E9-409B-A046-ADB91C01AB80}"/>
              </a:ext>
            </a:extLst>
          </p:cNvPr>
          <p:cNvSpPr txBox="1">
            <a:spLocks/>
          </p:cNvSpPr>
          <p:nvPr/>
        </p:nvSpPr>
        <p:spPr>
          <a:xfrm>
            <a:off x="4311519" y="1047267"/>
            <a:ext cx="64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9E1F4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97F24-510E-40FA-B5A4-6543812D57D4}"/>
              </a:ext>
            </a:extLst>
          </p:cNvPr>
          <p:cNvSpPr txBox="1"/>
          <p:nvPr/>
        </p:nvSpPr>
        <p:spPr>
          <a:xfrm>
            <a:off x="2935352" y="2745042"/>
            <a:ext cx="82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59E1F4"/>
                </a:solidFill>
              </a:rPr>
              <a:t>“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9E541F-4CBC-4821-83CD-5C05D5CD663C}"/>
              </a:ext>
            </a:extLst>
          </p:cNvPr>
          <p:cNvSpPr txBox="1"/>
          <p:nvPr/>
        </p:nvSpPr>
        <p:spPr>
          <a:xfrm>
            <a:off x="8737828" y="2745042"/>
            <a:ext cx="82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59E1F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06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5 ways to protect your identity (&amp; money!) during National Tax Security ...">
            <a:extLst>
              <a:ext uri="{FF2B5EF4-FFF2-40B4-BE49-F238E27FC236}">
                <a16:creationId xmlns:a16="http://schemas.microsoft.com/office/drawing/2014/main" id="{F21A030C-1FF9-5E4F-B672-5A58C5201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4012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215832A-C535-EF49-BE86-355A6D99B920}"/>
              </a:ext>
            </a:extLst>
          </p:cNvPr>
          <p:cNvSpPr/>
          <p:nvPr/>
        </p:nvSpPr>
        <p:spPr>
          <a:xfrm>
            <a:off x="-33180" y="-150125"/>
            <a:ext cx="12222058" cy="7012137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solidFill>
              <a:srgbClr val="379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32D52-ED31-394B-BA46-7A9D29B64F48}"/>
              </a:ext>
            </a:extLst>
          </p:cNvPr>
          <p:cNvSpPr/>
          <p:nvPr/>
        </p:nvSpPr>
        <p:spPr>
          <a:xfrm>
            <a:off x="1345936" y="1841161"/>
            <a:ext cx="9042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mission is to provide outstanding customized application security services to our clients and tailor-made solutions to cater their needs with the help of our trusted reliable partner network. Enacting mature approach by working side by side and increasing the ROI of our clients.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39D6D37-50BC-8340-BF5A-56C713D2D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947" y="6106646"/>
            <a:ext cx="484497" cy="62474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56AF5BA6-EA28-F64F-87D0-9559EA8DF528}"/>
              </a:ext>
            </a:extLst>
          </p:cNvPr>
          <p:cNvSpPr txBox="1">
            <a:spLocks/>
          </p:cNvSpPr>
          <p:nvPr/>
        </p:nvSpPr>
        <p:spPr>
          <a:xfrm>
            <a:off x="604285" y="780873"/>
            <a:ext cx="2957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Our Mission</a:t>
            </a:r>
            <a:b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</a:br>
            <a:endParaRPr lang="en-US" sz="3600" dirty="0">
              <a:solidFill>
                <a:schemeClr val="bg1"/>
              </a:solidFill>
              <a:latin typeface="Montserrat" pitchFamily="2" charset="77"/>
              <a:ea typeface="Noto Sans PhagsPa" panose="020B0502040504020204" pitchFamily="34" charset="-128"/>
              <a:cs typeface="Noto Sans PhagsPa" panose="020B0502040504020204" pitchFamily="34" charset="-12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6AD5D11-62FC-E540-883C-7CF0008E816A}"/>
              </a:ext>
            </a:extLst>
          </p:cNvPr>
          <p:cNvSpPr/>
          <p:nvPr/>
        </p:nvSpPr>
        <p:spPr>
          <a:xfrm>
            <a:off x="621659" y="486908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90B8DF-A56C-45FC-9869-3DF02D713DEF}"/>
              </a:ext>
            </a:extLst>
          </p:cNvPr>
          <p:cNvSpPr/>
          <p:nvPr/>
        </p:nvSpPr>
        <p:spPr>
          <a:xfrm>
            <a:off x="1345936" y="4496364"/>
            <a:ext cx="9042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Enhancing organizations cybersecurity posture by reducing the risk with a pragmatic way of innovation aiming to predict the future precisely by creating it flawlessly.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AFC950F-C9C2-45ED-AF24-77C5AD156530}"/>
              </a:ext>
            </a:extLst>
          </p:cNvPr>
          <p:cNvSpPr txBox="1">
            <a:spLocks/>
          </p:cNvSpPr>
          <p:nvPr/>
        </p:nvSpPr>
        <p:spPr>
          <a:xfrm>
            <a:off x="604285" y="3417978"/>
            <a:ext cx="2957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Our Vision</a:t>
            </a:r>
            <a:b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</a:br>
            <a:endParaRPr lang="en-US" sz="3600" dirty="0">
              <a:solidFill>
                <a:schemeClr val="bg1"/>
              </a:solidFill>
              <a:latin typeface="Montserrat" pitchFamily="2" charset="77"/>
              <a:ea typeface="Noto Sans PhagsPa" panose="020B0502040504020204" pitchFamily="34" charset="-128"/>
              <a:cs typeface="Noto Sans PhagsPa" panose="020B0502040504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70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5 ways to protect your identity (&amp; money!) during National Tax Security ...">
            <a:extLst>
              <a:ext uri="{FF2B5EF4-FFF2-40B4-BE49-F238E27FC236}">
                <a16:creationId xmlns:a16="http://schemas.microsoft.com/office/drawing/2014/main" id="{F21A030C-1FF9-5E4F-B672-5A58C5201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39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215832A-C535-EF49-BE86-355A6D99B920}"/>
              </a:ext>
            </a:extLst>
          </p:cNvPr>
          <p:cNvSpPr/>
          <p:nvPr/>
        </p:nvSpPr>
        <p:spPr>
          <a:xfrm>
            <a:off x="-30058" y="-109182"/>
            <a:ext cx="12222058" cy="696317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solidFill>
              <a:srgbClr val="379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32D52-ED31-394B-BA46-7A9D29B64F48}"/>
              </a:ext>
            </a:extLst>
          </p:cNvPr>
          <p:cNvSpPr/>
          <p:nvPr/>
        </p:nvSpPr>
        <p:spPr>
          <a:xfrm>
            <a:off x="5601188" y="2891321"/>
            <a:ext cx="2531993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World-class certified OSCP hackers &amp; 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CREST certified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E36B1-3531-1949-984F-914B6FA20B18}"/>
              </a:ext>
            </a:extLst>
          </p:cNvPr>
          <p:cNvSpPr/>
          <p:nvPr/>
        </p:nvSpPr>
        <p:spPr>
          <a:xfrm>
            <a:off x="5535205" y="4746525"/>
            <a:ext cx="266395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‘Hackers Mindset’ to identify threats &amp; professional approach to enhance your organization’s first line of defense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D6634-F63E-414B-9C22-C9CA3D272255}"/>
              </a:ext>
            </a:extLst>
          </p:cNvPr>
          <p:cNvSpPr/>
          <p:nvPr/>
        </p:nvSpPr>
        <p:spPr>
          <a:xfrm>
            <a:off x="8556988" y="2916631"/>
            <a:ext cx="25659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Methodical protection against malicious attacks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A1761-FF33-004B-8160-37E9D0FC66E4}"/>
              </a:ext>
            </a:extLst>
          </p:cNvPr>
          <p:cNvSpPr/>
          <p:nvPr/>
        </p:nvSpPr>
        <p:spPr>
          <a:xfrm>
            <a:off x="8547695" y="4748503"/>
            <a:ext cx="256598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360-degree support to strengthen your organization’s security posture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5562E-109C-8F46-8E52-F9B130C454D2}"/>
              </a:ext>
            </a:extLst>
          </p:cNvPr>
          <p:cNvSpPr/>
          <p:nvPr/>
        </p:nvSpPr>
        <p:spPr>
          <a:xfrm>
            <a:off x="621659" y="2330829"/>
            <a:ext cx="3895683" cy="400709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SECURITY ASSESSMENTS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9EBD73-974B-2B46-A667-3A08A5CB4648}"/>
              </a:ext>
            </a:extLst>
          </p:cNvPr>
          <p:cNvSpPr/>
          <p:nvPr/>
        </p:nvSpPr>
        <p:spPr>
          <a:xfrm>
            <a:off x="621659" y="3759065"/>
            <a:ext cx="3895683" cy="400709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PRAGMATIC APPROACH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2D4BFA2-2239-E249-A1B3-469832409AB4}"/>
              </a:ext>
            </a:extLst>
          </p:cNvPr>
          <p:cNvSpPr/>
          <p:nvPr/>
        </p:nvSpPr>
        <p:spPr>
          <a:xfrm>
            <a:off x="621659" y="5133955"/>
            <a:ext cx="3895683" cy="400709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solidFill>
              <a:srgbClr val="379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EXTENSIVE SUPPORT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4B7FD6-C85D-444A-9316-B293BC320D16}"/>
              </a:ext>
            </a:extLst>
          </p:cNvPr>
          <p:cNvSpPr/>
          <p:nvPr/>
        </p:nvSpPr>
        <p:spPr>
          <a:xfrm>
            <a:off x="9500667" y="2065473"/>
            <a:ext cx="678628" cy="678628"/>
          </a:xfrm>
          <a:prstGeom prst="ellipse">
            <a:avLst/>
          </a:prstGeom>
          <a:solidFill>
            <a:srgbClr val="3794B1"/>
          </a:solidFill>
          <a:ln>
            <a:solidFill>
              <a:srgbClr val="379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AF6C4-5C1F-9648-9CFF-2AEDBAB68602}"/>
              </a:ext>
            </a:extLst>
          </p:cNvPr>
          <p:cNvSpPr/>
          <p:nvPr/>
        </p:nvSpPr>
        <p:spPr>
          <a:xfrm>
            <a:off x="9461036" y="2025842"/>
            <a:ext cx="757890" cy="757890"/>
          </a:xfrm>
          <a:prstGeom prst="ellipse">
            <a:avLst/>
          </a:prstGeom>
          <a:noFill/>
          <a:ln w="28575">
            <a:solidFill>
              <a:srgbClr val="59E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C24F51-51C9-ED4F-9BDB-2F8186D735B7}"/>
              </a:ext>
            </a:extLst>
          </p:cNvPr>
          <p:cNvSpPr/>
          <p:nvPr/>
        </p:nvSpPr>
        <p:spPr>
          <a:xfrm>
            <a:off x="9500667" y="3897345"/>
            <a:ext cx="678628" cy="678628"/>
          </a:xfrm>
          <a:prstGeom prst="ellipse">
            <a:avLst/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F03307-B3BE-1640-9CC5-7A4797335B41}"/>
              </a:ext>
            </a:extLst>
          </p:cNvPr>
          <p:cNvSpPr/>
          <p:nvPr/>
        </p:nvSpPr>
        <p:spPr>
          <a:xfrm>
            <a:off x="9461036" y="3857714"/>
            <a:ext cx="757890" cy="757890"/>
          </a:xfrm>
          <a:prstGeom prst="ellipse">
            <a:avLst/>
          </a:prstGeom>
          <a:noFill/>
          <a:ln w="28575">
            <a:solidFill>
              <a:srgbClr val="59E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02B66A-B67A-3748-8EBF-D7A5F041FD53}"/>
              </a:ext>
            </a:extLst>
          </p:cNvPr>
          <p:cNvSpPr/>
          <p:nvPr/>
        </p:nvSpPr>
        <p:spPr>
          <a:xfrm>
            <a:off x="6527870" y="3919767"/>
            <a:ext cx="678628" cy="678628"/>
          </a:xfrm>
          <a:prstGeom prst="ellipse">
            <a:avLst/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592C51-B40D-F445-9259-CBE1EEA22CC8}"/>
              </a:ext>
            </a:extLst>
          </p:cNvPr>
          <p:cNvSpPr/>
          <p:nvPr/>
        </p:nvSpPr>
        <p:spPr>
          <a:xfrm>
            <a:off x="6488239" y="3880136"/>
            <a:ext cx="757890" cy="757890"/>
          </a:xfrm>
          <a:prstGeom prst="ellipse">
            <a:avLst/>
          </a:prstGeom>
          <a:noFill/>
          <a:ln w="28575">
            <a:solidFill>
              <a:srgbClr val="59E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7F3587-DF87-174E-A0E0-633CD207AE29}"/>
              </a:ext>
            </a:extLst>
          </p:cNvPr>
          <p:cNvSpPr/>
          <p:nvPr/>
        </p:nvSpPr>
        <p:spPr>
          <a:xfrm>
            <a:off x="6527870" y="2052910"/>
            <a:ext cx="678628" cy="678628"/>
          </a:xfrm>
          <a:prstGeom prst="ellipse">
            <a:avLst/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64A3B0C-ED37-E24C-BFBF-DA3D4FDECDBD}"/>
              </a:ext>
            </a:extLst>
          </p:cNvPr>
          <p:cNvSpPr/>
          <p:nvPr/>
        </p:nvSpPr>
        <p:spPr>
          <a:xfrm>
            <a:off x="6488239" y="2013279"/>
            <a:ext cx="757890" cy="757890"/>
          </a:xfrm>
          <a:prstGeom prst="ellipse">
            <a:avLst/>
          </a:prstGeom>
          <a:noFill/>
          <a:ln w="28575">
            <a:solidFill>
              <a:srgbClr val="59E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Ribbon">
            <a:extLst>
              <a:ext uri="{FF2B5EF4-FFF2-40B4-BE49-F238E27FC236}">
                <a16:creationId xmlns:a16="http://schemas.microsoft.com/office/drawing/2014/main" id="{558415DB-439D-484D-8064-BF8B2CEE6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8027" y="2174415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83A1A57-EEC7-C04A-A72A-683466A3A5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5095"/>
          <a:stretch/>
        </p:blipFill>
        <p:spPr>
          <a:xfrm>
            <a:off x="9570095" y="3978985"/>
            <a:ext cx="521188" cy="54872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1B862E2-3400-4543-B07C-6D18BBC068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5095"/>
          <a:stretch/>
        </p:blipFill>
        <p:spPr>
          <a:xfrm>
            <a:off x="6634944" y="4007354"/>
            <a:ext cx="478190" cy="50345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1C18373-DB26-3047-9096-1F5E7E0C9E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2674"/>
          <a:stretch/>
        </p:blipFill>
        <p:spPr>
          <a:xfrm>
            <a:off x="9588680" y="2161581"/>
            <a:ext cx="502602" cy="5442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39D6D37-50BC-8340-BF5A-56C713D2DA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9947" y="6106646"/>
            <a:ext cx="484497" cy="62474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56AF5BA6-EA28-F64F-87D0-9559EA8DF528}"/>
              </a:ext>
            </a:extLst>
          </p:cNvPr>
          <p:cNvSpPr txBox="1">
            <a:spLocks/>
          </p:cNvSpPr>
          <p:nvPr/>
        </p:nvSpPr>
        <p:spPr>
          <a:xfrm>
            <a:off x="604285" y="780873"/>
            <a:ext cx="64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About Entersoft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6AD5D11-62FC-E540-883C-7CF0008E816A}"/>
              </a:ext>
            </a:extLst>
          </p:cNvPr>
          <p:cNvSpPr/>
          <p:nvPr/>
        </p:nvSpPr>
        <p:spPr>
          <a:xfrm>
            <a:off x="621659" y="486908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Arrows pointing up">
            <a:extLst>
              <a:ext uri="{FF2B5EF4-FFF2-40B4-BE49-F238E27FC236}">
                <a16:creationId xmlns:a16="http://schemas.microsoft.com/office/drawing/2014/main" id="{6C5AF484-1917-40B0-85E9-A3EAF1FA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4" y="-324484"/>
            <a:ext cx="12185917" cy="121680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7DB0ED-227B-1C4A-8D67-55DA10BF3FCD}"/>
              </a:ext>
            </a:extLst>
          </p:cNvPr>
          <p:cNvSpPr/>
          <p:nvPr/>
        </p:nvSpPr>
        <p:spPr>
          <a:xfrm>
            <a:off x="-7988" y="-36212"/>
            <a:ext cx="12199987" cy="6893053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FEB8B3-26CF-2840-A932-56547FAF56F5}"/>
              </a:ext>
            </a:extLst>
          </p:cNvPr>
          <p:cNvSpPr txBox="1">
            <a:spLocks/>
          </p:cNvSpPr>
          <p:nvPr/>
        </p:nvSpPr>
        <p:spPr>
          <a:xfrm>
            <a:off x="503237" y="374789"/>
            <a:ext cx="5858218" cy="1339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Our Capability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00853E-5222-F940-9E38-4C2ECF0448EE}"/>
              </a:ext>
            </a:extLst>
          </p:cNvPr>
          <p:cNvSpPr/>
          <p:nvPr/>
        </p:nvSpPr>
        <p:spPr>
          <a:xfrm>
            <a:off x="621659" y="420506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solidFill>
              <a:srgbClr val="379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CD85884-46BA-3840-A3E3-9107473A9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956" y="6161451"/>
            <a:ext cx="484497" cy="624748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F5A6A2BF-CCA2-433F-B4FC-5FB71065EE72}"/>
              </a:ext>
            </a:extLst>
          </p:cNvPr>
          <p:cNvGrpSpPr/>
          <p:nvPr/>
        </p:nvGrpSpPr>
        <p:grpSpPr>
          <a:xfrm>
            <a:off x="752550" y="4189766"/>
            <a:ext cx="1973071" cy="1994514"/>
            <a:chOff x="752550" y="4189766"/>
            <a:chExt cx="1973071" cy="199451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4DC343-B73D-4C66-BAC8-5BF6524776E5}"/>
                </a:ext>
              </a:extLst>
            </p:cNvPr>
            <p:cNvGrpSpPr/>
            <p:nvPr/>
          </p:nvGrpSpPr>
          <p:grpSpPr>
            <a:xfrm>
              <a:off x="1089656" y="4189766"/>
              <a:ext cx="1298857" cy="1178095"/>
              <a:chOff x="996516" y="4238465"/>
              <a:chExt cx="1298857" cy="117809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3843C7F-A99B-4D44-BACF-DABFBABD28A0}"/>
                  </a:ext>
                </a:extLst>
              </p:cNvPr>
              <p:cNvGrpSpPr/>
              <p:nvPr/>
            </p:nvGrpSpPr>
            <p:grpSpPr>
              <a:xfrm>
                <a:off x="996516" y="4238465"/>
                <a:ext cx="1298857" cy="1178095"/>
                <a:chOff x="5057680" y="4238465"/>
                <a:chExt cx="1298857" cy="1178095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7E5A0FC-6F55-4BD0-BF93-B31FA4D2626F}"/>
                    </a:ext>
                  </a:extLst>
                </p:cNvPr>
                <p:cNvSpPr/>
                <p:nvPr/>
              </p:nvSpPr>
              <p:spPr>
                <a:xfrm>
                  <a:off x="5117390" y="4289943"/>
                  <a:ext cx="1179437" cy="1075139"/>
                </a:xfrm>
                <a:prstGeom prst="ellipse">
                  <a:avLst/>
                </a:prstGeom>
                <a:solidFill>
                  <a:srgbClr val="3794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04DBE64-08B7-4B22-AFAB-4EBFCF28878C}"/>
                    </a:ext>
                  </a:extLst>
                </p:cNvPr>
                <p:cNvSpPr/>
                <p:nvPr/>
              </p:nvSpPr>
              <p:spPr>
                <a:xfrm flipH="1">
                  <a:off x="5057680" y="4238465"/>
                  <a:ext cx="1298857" cy="1178095"/>
                </a:xfrm>
                <a:prstGeom prst="ellipse">
                  <a:avLst/>
                </a:prstGeom>
                <a:noFill/>
                <a:ln w="28575">
                  <a:solidFill>
                    <a:srgbClr val="59E1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  <p:pic>
            <p:nvPicPr>
              <p:cNvPr id="3" name="Graphic 2" descr="Stopwatch">
                <a:extLst>
                  <a:ext uri="{FF2B5EF4-FFF2-40B4-BE49-F238E27FC236}">
                    <a16:creationId xmlns:a16="http://schemas.microsoft.com/office/drawing/2014/main" id="{12C750B0-09D3-4139-8A5C-F256819EE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88744" y="437031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70A0C4-D471-4CD7-A365-363597B109F1}"/>
                </a:ext>
              </a:extLst>
            </p:cNvPr>
            <p:cNvSpPr/>
            <p:nvPr/>
          </p:nvSpPr>
          <p:spPr>
            <a:xfrm>
              <a:off x="752550" y="5648749"/>
              <a:ext cx="197307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maximum of 1 hour to fix any bug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743301F-5CFA-4A94-B25C-C28A6E0086DE}"/>
              </a:ext>
            </a:extLst>
          </p:cNvPr>
          <p:cNvGrpSpPr/>
          <p:nvPr/>
        </p:nvGrpSpPr>
        <p:grpSpPr>
          <a:xfrm>
            <a:off x="4822084" y="4189766"/>
            <a:ext cx="1973071" cy="2216113"/>
            <a:chOff x="4822084" y="4189766"/>
            <a:chExt cx="1973071" cy="221611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ADFFD56-64A2-45B4-8BCE-69C3E45FF7F2}"/>
                </a:ext>
              </a:extLst>
            </p:cNvPr>
            <p:cNvGrpSpPr/>
            <p:nvPr/>
          </p:nvGrpSpPr>
          <p:grpSpPr>
            <a:xfrm>
              <a:off x="5159192" y="4189766"/>
              <a:ext cx="1298857" cy="1178095"/>
              <a:chOff x="5159192" y="4189766"/>
              <a:chExt cx="1298857" cy="1178095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129BEBF3-3ED0-4376-B626-B531F95DE633}"/>
                  </a:ext>
                </a:extLst>
              </p:cNvPr>
              <p:cNvGrpSpPr/>
              <p:nvPr/>
            </p:nvGrpSpPr>
            <p:grpSpPr>
              <a:xfrm>
                <a:off x="5159192" y="4189766"/>
                <a:ext cx="1298857" cy="1178095"/>
                <a:chOff x="5159192" y="4189766"/>
                <a:chExt cx="1298857" cy="1178095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44C61A8-8FE5-4B52-9FBE-CD170C63C2D6}"/>
                    </a:ext>
                  </a:extLst>
                </p:cNvPr>
                <p:cNvSpPr/>
                <p:nvPr/>
              </p:nvSpPr>
              <p:spPr>
                <a:xfrm>
                  <a:off x="5218902" y="4241244"/>
                  <a:ext cx="1179437" cy="1075139"/>
                </a:xfrm>
                <a:prstGeom prst="ellipse">
                  <a:avLst/>
                </a:prstGeom>
                <a:solidFill>
                  <a:srgbClr val="3794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4147E1-2B00-4D16-BEF0-21B7F100E4F8}"/>
                    </a:ext>
                  </a:extLst>
                </p:cNvPr>
                <p:cNvSpPr/>
                <p:nvPr/>
              </p:nvSpPr>
              <p:spPr>
                <a:xfrm flipH="1">
                  <a:off x="5159192" y="4189766"/>
                  <a:ext cx="1298857" cy="1178095"/>
                </a:xfrm>
                <a:prstGeom prst="ellipse">
                  <a:avLst/>
                </a:prstGeom>
                <a:noFill/>
                <a:ln w="28575">
                  <a:solidFill>
                    <a:srgbClr val="59E1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  <p:pic>
            <p:nvPicPr>
              <p:cNvPr id="7" name="Graphic 6" descr="Hourglass Finished">
                <a:extLst>
                  <a:ext uri="{FF2B5EF4-FFF2-40B4-BE49-F238E27FC236}">
                    <a16:creationId xmlns:a16="http://schemas.microsoft.com/office/drawing/2014/main" id="{52057385-C6E5-4D7A-83BD-DD57A3E99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75139" y="4345332"/>
                <a:ext cx="866962" cy="866962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4CD923-FB60-48A3-8B23-7DB816F254AE}"/>
                </a:ext>
              </a:extLst>
            </p:cNvPr>
            <p:cNvSpPr/>
            <p:nvPr/>
          </p:nvSpPr>
          <p:spPr>
            <a:xfrm>
              <a:off x="4822084" y="5648749"/>
              <a:ext cx="197307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We reviewed millions of lines of code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C92C9F-3B74-4CAC-A42F-F19F84DD954E}"/>
              </a:ext>
            </a:extLst>
          </p:cNvPr>
          <p:cNvGrpSpPr/>
          <p:nvPr/>
        </p:nvGrpSpPr>
        <p:grpSpPr>
          <a:xfrm>
            <a:off x="8953328" y="4189766"/>
            <a:ext cx="1849655" cy="2105314"/>
            <a:chOff x="8953328" y="4189766"/>
            <a:chExt cx="1849655" cy="210531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0A9195-78EE-44D1-9928-9767A19DFB0E}"/>
                </a:ext>
              </a:extLst>
            </p:cNvPr>
            <p:cNvSpPr/>
            <p:nvPr/>
          </p:nvSpPr>
          <p:spPr>
            <a:xfrm rot="10800000" flipH="1" flipV="1">
              <a:off x="8953328" y="5759549"/>
              <a:ext cx="184965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Lightning Speed Assessments 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15E7CA1-F900-436B-B5FF-C436907C542D}"/>
                </a:ext>
              </a:extLst>
            </p:cNvPr>
            <p:cNvGrpSpPr/>
            <p:nvPr/>
          </p:nvGrpSpPr>
          <p:grpSpPr>
            <a:xfrm>
              <a:off x="9228728" y="4189766"/>
              <a:ext cx="1298857" cy="1228903"/>
              <a:chOff x="9135588" y="4197669"/>
              <a:chExt cx="1298857" cy="122890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B2B2A2-8981-4D79-B3CA-90F66A3745B5}"/>
                  </a:ext>
                </a:extLst>
              </p:cNvPr>
              <p:cNvGrpSpPr/>
              <p:nvPr/>
            </p:nvGrpSpPr>
            <p:grpSpPr>
              <a:xfrm>
                <a:off x="9135588" y="4197669"/>
                <a:ext cx="1298857" cy="1228903"/>
                <a:chOff x="9135588" y="4197669"/>
                <a:chExt cx="1298857" cy="122890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8B98E8A-8914-4CA8-B8DE-0CD73C2447CA}"/>
                    </a:ext>
                  </a:extLst>
                </p:cNvPr>
                <p:cNvSpPr/>
                <p:nvPr/>
              </p:nvSpPr>
              <p:spPr>
                <a:xfrm>
                  <a:off x="9195298" y="4274551"/>
                  <a:ext cx="1179437" cy="1075139"/>
                </a:xfrm>
                <a:prstGeom prst="ellipse">
                  <a:avLst/>
                </a:prstGeom>
                <a:solidFill>
                  <a:srgbClr val="3794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39EEE50-87C5-4BCF-BA55-2EB76113A503}"/>
                    </a:ext>
                  </a:extLst>
                </p:cNvPr>
                <p:cNvSpPr/>
                <p:nvPr/>
              </p:nvSpPr>
              <p:spPr>
                <a:xfrm>
                  <a:off x="9135588" y="4197669"/>
                  <a:ext cx="1298857" cy="1228903"/>
                </a:xfrm>
                <a:prstGeom prst="ellipse">
                  <a:avLst/>
                </a:prstGeom>
                <a:noFill/>
                <a:ln w="28575">
                  <a:solidFill>
                    <a:srgbClr val="59E1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" name="Graphic 10" descr="Lightning bolt">
                <a:extLst>
                  <a:ext uri="{FF2B5EF4-FFF2-40B4-BE49-F238E27FC236}">
                    <a16:creationId xmlns:a16="http://schemas.microsoft.com/office/drawing/2014/main" id="{9976DB21-3545-43A4-A6BE-025912646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9327816" y="435492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8C7B2D2-B659-48F1-A6CD-C1C82AEDC932}"/>
              </a:ext>
            </a:extLst>
          </p:cNvPr>
          <p:cNvGrpSpPr/>
          <p:nvPr/>
        </p:nvGrpSpPr>
        <p:grpSpPr>
          <a:xfrm>
            <a:off x="748304" y="1714071"/>
            <a:ext cx="1973071" cy="1952974"/>
            <a:chOff x="748304" y="1714071"/>
            <a:chExt cx="1973071" cy="19529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8FA4B0-FAB2-0B4D-9B87-387C98DAA189}"/>
                </a:ext>
              </a:extLst>
            </p:cNvPr>
            <p:cNvSpPr/>
            <p:nvPr/>
          </p:nvSpPr>
          <p:spPr>
            <a:xfrm>
              <a:off x="748304" y="3094581"/>
              <a:ext cx="1973071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6000+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Security Bugs Fixed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13264-1CDA-4E6E-86DF-291E68BE7DD9}"/>
                </a:ext>
              </a:extLst>
            </p:cNvPr>
            <p:cNvGrpSpPr/>
            <p:nvPr/>
          </p:nvGrpSpPr>
          <p:grpSpPr>
            <a:xfrm>
              <a:off x="1089656" y="1714071"/>
              <a:ext cx="1298857" cy="1178095"/>
              <a:chOff x="1089656" y="1714071"/>
              <a:chExt cx="1298857" cy="117809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EF48B70-C50E-4578-9B45-63841B2B0537}"/>
                  </a:ext>
                </a:extLst>
              </p:cNvPr>
              <p:cNvGrpSpPr/>
              <p:nvPr/>
            </p:nvGrpSpPr>
            <p:grpSpPr>
              <a:xfrm>
                <a:off x="1089656" y="1714071"/>
                <a:ext cx="1298857" cy="1178095"/>
                <a:chOff x="5057680" y="4238465"/>
                <a:chExt cx="1298857" cy="117809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D71188F-82CB-4194-8E55-32B819663555}"/>
                    </a:ext>
                  </a:extLst>
                </p:cNvPr>
                <p:cNvSpPr/>
                <p:nvPr/>
              </p:nvSpPr>
              <p:spPr>
                <a:xfrm>
                  <a:off x="5117390" y="4289943"/>
                  <a:ext cx="1179437" cy="1075139"/>
                </a:xfrm>
                <a:prstGeom prst="ellipse">
                  <a:avLst/>
                </a:prstGeom>
                <a:solidFill>
                  <a:srgbClr val="3794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8FBAB55A-8DEF-4CE4-9133-B04FF2391771}"/>
                    </a:ext>
                  </a:extLst>
                </p:cNvPr>
                <p:cNvSpPr/>
                <p:nvPr/>
              </p:nvSpPr>
              <p:spPr>
                <a:xfrm flipH="1">
                  <a:off x="5057680" y="4238465"/>
                  <a:ext cx="1298857" cy="1178095"/>
                </a:xfrm>
                <a:prstGeom prst="ellipse">
                  <a:avLst/>
                </a:prstGeom>
                <a:noFill/>
                <a:ln w="28575">
                  <a:solidFill>
                    <a:srgbClr val="59E1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  <p:pic>
            <p:nvPicPr>
              <p:cNvPr id="18" name="Graphic 17" descr="Bug">
                <a:extLst>
                  <a:ext uri="{FF2B5EF4-FFF2-40B4-BE49-F238E27FC236}">
                    <a16:creationId xmlns:a16="http://schemas.microsoft.com/office/drawing/2014/main" id="{87E650A5-635C-354D-AC59-FDB059927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58628" y="1922662"/>
                <a:ext cx="760913" cy="760913"/>
              </a:xfrm>
              <a:prstGeom prst="rect">
                <a:avLst/>
              </a:prstGeom>
            </p:spPr>
          </p:pic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DC3838-E1DF-4A70-B739-4D5FDA58CB01}"/>
              </a:ext>
            </a:extLst>
          </p:cNvPr>
          <p:cNvGrpSpPr/>
          <p:nvPr/>
        </p:nvGrpSpPr>
        <p:grpSpPr>
          <a:xfrm>
            <a:off x="8799574" y="1714071"/>
            <a:ext cx="1849655" cy="1989659"/>
            <a:chOff x="8799574" y="1714071"/>
            <a:chExt cx="1849655" cy="19896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059316-D421-5E4C-8A6A-513DE90F661C}"/>
                </a:ext>
              </a:extLst>
            </p:cNvPr>
            <p:cNvSpPr/>
            <p:nvPr/>
          </p:nvSpPr>
          <p:spPr>
            <a:xfrm rot="10800000" flipH="1" flipV="1">
              <a:off x="8799574" y="3131266"/>
              <a:ext cx="1849655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350+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Happy Customers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02CC25-38BB-45EA-8785-C6227704A62C}"/>
                </a:ext>
              </a:extLst>
            </p:cNvPr>
            <p:cNvGrpSpPr/>
            <p:nvPr/>
          </p:nvGrpSpPr>
          <p:grpSpPr>
            <a:xfrm>
              <a:off x="9074974" y="1714071"/>
              <a:ext cx="1298857" cy="1178095"/>
              <a:chOff x="9074974" y="1714071"/>
              <a:chExt cx="1298857" cy="1178095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3457BF0-ADA6-40F8-8851-FFE017E60E4A}"/>
                  </a:ext>
                </a:extLst>
              </p:cNvPr>
              <p:cNvGrpSpPr/>
              <p:nvPr/>
            </p:nvGrpSpPr>
            <p:grpSpPr>
              <a:xfrm>
                <a:off x="9074974" y="1714071"/>
                <a:ext cx="1298857" cy="1178095"/>
                <a:chOff x="5057680" y="4238465"/>
                <a:chExt cx="1298857" cy="117809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50AEB22-A165-4E34-BBA7-D501F597E46A}"/>
                    </a:ext>
                  </a:extLst>
                </p:cNvPr>
                <p:cNvSpPr/>
                <p:nvPr/>
              </p:nvSpPr>
              <p:spPr>
                <a:xfrm>
                  <a:off x="5117390" y="4289943"/>
                  <a:ext cx="1179437" cy="1075139"/>
                </a:xfrm>
                <a:prstGeom prst="ellipse">
                  <a:avLst/>
                </a:prstGeom>
                <a:solidFill>
                  <a:srgbClr val="3794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C9B80046-2322-4126-903B-398CF2110C5C}"/>
                    </a:ext>
                  </a:extLst>
                </p:cNvPr>
                <p:cNvSpPr/>
                <p:nvPr/>
              </p:nvSpPr>
              <p:spPr>
                <a:xfrm flipH="1">
                  <a:off x="5057680" y="4238465"/>
                  <a:ext cx="1298857" cy="1178095"/>
                </a:xfrm>
                <a:prstGeom prst="ellipse">
                  <a:avLst/>
                </a:prstGeom>
                <a:noFill/>
                <a:ln w="28575">
                  <a:solidFill>
                    <a:srgbClr val="59E1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  <p:pic>
            <p:nvPicPr>
              <p:cNvPr id="46" name="Graphic 45" descr="Customer review">
                <a:extLst>
                  <a:ext uri="{FF2B5EF4-FFF2-40B4-BE49-F238E27FC236}">
                    <a16:creationId xmlns:a16="http://schemas.microsoft.com/office/drawing/2014/main" id="{7AD9795A-FBE5-4F9C-90C5-CE1CD9D59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9274961" y="1853677"/>
                <a:ext cx="898883" cy="898883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EC2AEB6-80F8-4965-834F-7CCE1D8F66F8}"/>
              </a:ext>
            </a:extLst>
          </p:cNvPr>
          <p:cNvGrpSpPr/>
          <p:nvPr/>
        </p:nvGrpSpPr>
        <p:grpSpPr>
          <a:xfrm>
            <a:off x="4937659" y="1714071"/>
            <a:ext cx="1588167" cy="1946721"/>
            <a:chOff x="4937659" y="1714071"/>
            <a:chExt cx="1588167" cy="194672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A38F32-67BE-2342-A33B-3734295C9DA1}"/>
                </a:ext>
              </a:extLst>
            </p:cNvPr>
            <p:cNvSpPr/>
            <p:nvPr/>
          </p:nvSpPr>
          <p:spPr>
            <a:xfrm>
              <a:off x="4937659" y="3088328"/>
              <a:ext cx="1588167" cy="57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3000+ </a:t>
              </a:r>
            </a:p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 Apps tested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F676440-8CF4-44A6-A7FE-A506E6A25709}"/>
                </a:ext>
              </a:extLst>
            </p:cNvPr>
            <p:cNvGrpSpPr/>
            <p:nvPr/>
          </p:nvGrpSpPr>
          <p:grpSpPr>
            <a:xfrm>
              <a:off x="5082315" y="1714071"/>
              <a:ext cx="1298857" cy="1178095"/>
              <a:chOff x="5033886" y="1714071"/>
              <a:chExt cx="1298857" cy="1178095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C32B2460-002F-4582-A8C6-88B8AFAF4217}"/>
                  </a:ext>
                </a:extLst>
              </p:cNvPr>
              <p:cNvGrpSpPr/>
              <p:nvPr/>
            </p:nvGrpSpPr>
            <p:grpSpPr>
              <a:xfrm>
                <a:off x="5033886" y="1714071"/>
                <a:ext cx="1298857" cy="1178095"/>
                <a:chOff x="5057680" y="4238465"/>
                <a:chExt cx="1298857" cy="117809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534C064-BCBF-4C2B-A76D-331A746C1BC0}"/>
                    </a:ext>
                  </a:extLst>
                </p:cNvPr>
                <p:cNvSpPr/>
                <p:nvPr/>
              </p:nvSpPr>
              <p:spPr>
                <a:xfrm>
                  <a:off x="5117390" y="4289943"/>
                  <a:ext cx="1179437" cy="1075139"/>
                </a:xfrm>
                <a:prstGeom prst="ellipse">
                  <a:avLst/>
                </a:prstGeom>
                <a:solidFill>
                  <a:srgbClr val="3794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D9DEEE24-0C49-4574-A37D-C8A678EA9D94}"/>
                    </a:ext>
                  </a:extLst>
                </p:cNvPr>
                <p:cNvSpPr/>
                <p:nvPr/>
              </p:nvSpPr>
              <p:spPr>
                <a:xfrm flipH="1">
                  <a:off x="5057680" y="4238465"/>
                  <a:ext cx="1298857" cy="1178095"/>
                </a:xfrm>
                <a:prstGeom prst="ellipse">
                  <a:avLst/>
                </a:prstGeom>
                <a:noFill/>
                <a:ln w="28575">
                  <a:solidFill>
                    <a:srgbClr val="59E1F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  <p:pic>
            <p:nvPicPr>
              <p:cNvPr id="52" name="Graphic 51" descr="Blog">
                <a:extLst>
                  <a:ext uri="{FF2B5EF4-FFF2-40B4-BE49-F238E27FC236}">
                    <a16:creationId xmlns:a16="http://schemas.microsoft.com/office/drawing/2014/main" id="{330AACB4-7CF4-482C-9D25-D95CA3956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5261169" y="1853677"/>
                <a:ext cx="898883" cy="8988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278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ecurity | Transmedia Newswire">
            <a:extLst>
              <a:ext uri="{FF2B5EF4-FFF2-40B4-BE49-F238E27FC236}">
                <a16:creationId xmlns:a16="http://schemas.microsoft.com/office/drawing/2014/main" id="{4026662F-DFF8-0048-A284-3166E837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D97C91-6B7F-B54A-8EBB-07B6B3A17438}"/>
              </a:ext>
            </a:extLst>
          </p:cNvPr>
          <p:cNvSpPr/>
          <p:nvPr/>
        </p:nvSpPr>
        <p:spPr>
          <a:xfrm>
            <a:off x="-15029" y="0"/>
            <a:ext cx="12222058" cy="6858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68E0BE-716D-824F-8A0A-D3547E3F2512}"/>
              </a:ext>
            </a:extLst>
          </p:cNvPr>
          <p:cNvSpPr/>
          <p:nvPr/>
        </p:nvSpPr>
        <p:spPr>
          <a:xfrm>
            <a:off x="8566075" y="2785425"/>
            <a:ext cx="231153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6E050-44C9-574B-80E4-32ED510FE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947" y="6106646"/>
            <a:ext cx="484497" cy="62474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3086093-571E-7343-BD20-62E6712F2E45}"/>
              </a:ext>
            </a:extLst>
          </p:cNvPr>
          <p:cNvSpPr txBox="1">
            <a:spLocks/>
          </p:cNvSpPr>
          <p:nvPr/>
        </p:nvSpPr>
        <p:spPr>
          <a:xfrm>
            <a:off x="604285" y="495016"/>
            <a:ext cx="5858218" cy="87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Core Offerings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37C7213-1F66-C847-9DD6-C8668550D822}"/>
              </a:ext>
            </a:extLst>
          </p:cNvPr>
          <p:cNvSpPr/>
          <p:nvPr/>
        </p:nvSpPr>
        <p:spPr>
          <a:xfrm>
            <a:off x="621659" y="380205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A894E50-A7D4-E846-ACF4-A7D5F3F24F0B}"/>
              </a:ext>
            </a:extLst>
          </p:cNvPr>
          <p:cNvSpPr/>
          <p:nvPr/>
        </p:nvSpPr>
        <p:spPr>
          <a:xfrm>
            <a:off x="952749" y="1379924"/>
            <a:ext cx="10292315" cy="4916505"/>
          </a:xfrm>
          <a:prstGeom prst="roundRect">
            <a:avLst/>
          </a:prstGeom>
          <a:gradFill flip="none" rotWithShape="1">
            <a:gsLst>
              <a:gs pos="0">
                <a:srgbClr val="3794B1">
                  <a:shade val="30000"/>
                  <a:satMod val="115000"/>
                </a:srgbClr>
              </a:gs>
              <a:gs pos="94000">
                <a:srgbClr val="3794B1">
                  <a:shade val="67500"/>
                  <a:satMod val="115000"/>
                  <a:alpha val="55000"/>
                </a:srgbClr>
              </a:gs>
              <a:gs pos="100000">
                <a:srgbClr val="3794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C3292-B417-49E8-BD0E-D0A8EF654BA6}"/>
              </a:ext>
            </a:extLst>
          </p:cNvPr>
          <p:cNvSpPr txBox="1"/>
          <p:nvPr/>
        </p:nvSpPr>
        <p:spPr>
          <a:xfrm>
            <a:off x="3710895" y="1851393"/>
            <a:ext cx="465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Application Security Assessments</a:t>
            </a:r>
            <a:endParaRPr lang="en-US" sz="2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4A75D2A1-B21D-4B99-A05E-8886816A5391}"/>
              </a:ext>
            </a:extLst>
          </p:cNvPr>
          <p:cNvSpPr/>
          <p:nvPr/>
        </p:nvSpPr>
        <p:spPr>
          <a:xfrm>
            <a:off x="1489334" y="2483033"/>
            <a:ext cx="9370946" cy="475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A014C-EA2A-4307-8751-651CEC287B22}"/>
              </a:ext>
            </a:extLst>
          </p:cNvPr>
          <p:cNvSpPr txBox="1"/>
          <p:nvPr/>
        </p:nvSpPr>
        <p:spPr>
          <a:xfrm>
            <a:off x="1724206" y="2824616"/>
            <a:ext cx="231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D103F-AF7F-4B2B-97E2-E440CD9F150B}"/>
              </a:ext>
            </a:extLst>
          </p:cNvPr>
          <p:cNvSpPr txBox="1"/>
          <p:nvPr/>
        </p:nvSpPr>
        <p:spPr>
          <a:xfrm>
            <a:off x="4341857" y="2824616"/>
            <a:ext cx="231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64AD64-6813-4CC6-AC5B-D109131D048C}"/>
              </a:ext>
            </a:extLst>
          </p:cNvPr>
          <p:cNvSpPr txBox="1"/>
          <p:nvPr/>
        </p:nvSpPr>
        <p:spPr>
          <a:xfrm>
            <a:off x="7004737" y="2824616"/>
            <a:ext cx="231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5CEE74-8531-4768-91A0-A1A751393702}"/>
              </a:ext>
            </a:extLst>
          </p:cNvPr>
          <p:cNvSpPr txBox="1"/>
          <p:nvPr/>
        </p:nvSpPr>
        <p:spPr>
          <a:xfrm>
            <a:off x="8830815" y="2901951"/>
            <a:ext cx="2316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Infrastructure Security Assessments</a:t>
            </a:r>
          </a:p>
          <a:p>
            <a:br>
              <a:rPr lang="en-US" sz="1600" b="1" dirty="0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1600" b="1" dirty="0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Cloud Security Assessments</a:t>
            </a:r>
          </a:p>
          <a:p>
            <a:endParaRPr lang="en-US" sz="1600" b="1" dirty="0">
              <a:solidFill>
                <a:srgbClr val="59E1F4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600" b="1" dirty="0" err="1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DevSecOps</a:t>
            </a:r>
            <a:endParaRPr lang="en-US" sz="1600" b="1" dirty="0">
              <a:solidFill>
                <a:srgbClr val="59E1F4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600" b="1" dirty="0">
              <a:solidFill>
                <a:srgbClr val="59E1F4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600" b="1" dirty="0">
              <a:solidFill>
                <a:srgbClr val="59E1F4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1346C8-CD15-4EAE-8CE3-A4088C51D44E}"/>
              </a:ext>
            </a:extLst>
          </p:cNvPr>
          <p:cNvSpPr txBox="1"/>
          <p:nvPr/>
        </p:nvSpPr>
        <p:spPr>
          <a:xfrm>
            <a:off x="1625601" y="3299185"/>
            <a:ext cx="2191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Mobile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Thick Client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9A2F85-A142-4399-86B5-9FB069F53164}"/>
              </a:ext>
            </a:extLst>
          </p:cNvPr>
          <p:cNvSpPr txBox="1"/>
          <p:nvPr/>
        </p:nvSpPr>
        <p:spPr>
          <a:xfrm>
            <a:off x="4201124" y="3299185"/>
            <a:ext cx="2503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Source Code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Software Composition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Reverse Engineering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0DE9DA-65A9-469B-A164-00B5369D498C}"/>
              </a:ext>
            </a:extLst>
          </p:cNvPr>
          <p:cNvSpPr txBox="1"/>
          <p:nvPr/>
        </p:nvSpPr>
        <p:spPr>
          <a:xfrm>
            <a:off x="6818079" y="3299185"/>
            <a:ext cx="250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Customized Assessments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680D4D-056E-48D4-96C0-1C7DC3B34C53}"/>
              </a:ext>
            </a:extLst>
          </p:cNvPr>
          <p:cNvSpPr txBox="1"/>
          <p:nvPr/>
        </p:nvSpPr>
        <p:spPr>
          <a:xfrm>
            <a:off x="4041034" y="4712755"/>
            <a:ext cx="231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E1F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 we adhere to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BF54FE-8952-441B-9624-9C2AA9AE9972}"/>
              </a:ext>
            </a:extLst>
          </p:cNvPr>
          <p:cNvSpPr txBox="1"/>
          <p:nvPr/>
        </p:nvSpPr>
        <p:spPr>
          <a:xfrm>
            <a:off x="2345782" y="5093070"/>
            <a:ext cx="6975783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OWASP - 2017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SANS – 25</a:t>
            </a:r>
            <a:b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WASC - 40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CVSS - 3.1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7103FE-29CA-4741-8E57-0A81A685A15B}"/>
              </a:ext>
            </a:extLst>
          </p:cNvPr>
          <p:cNvCxnSpPr>
            <a:cxnSpLocks/>
          </p:cNvCxnSpPr>
          <p:nvPr/>
        </p:nvCxnSpPr>
        <p:spPr>
          <a:xfrm>
            <a:off x="8566075" y="2901951"/>
            <a:ext cx="0" cy="2911995"/>
          </a:xfrm>
          <a:prstGeom prst="line">
            <a:avLst/>
          </a:prstGeom>
          <a:ln w="38100">
            <a:solidFill>
              <a:srgbClr val="398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3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ecurity | Transmedia Newswire">
            <a:extLst>
              <a:ext uri="{FF2B5EF4-FFF2-40B4-BE49-F238E27FC236}">
                <a16:creationId xmlns:a16="http://schemas.microsoft.com/office/drawing/2014/main" id="{4026662F-DFF8-0048-A284-3166E837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D97C91-6B7F-B54A-8EBB-07B6B3A17438}"/>
              </a:ext>
            </a:extLst>
          </p:cNvPr>
          <p:cNvSpPr/>
          <p:nvPr/>
        </p:nvSpPr>
        <p:spPr>
          <a:xfrm>
            <a:off x="-15029" y="2784"/>
            <a:ext cx="12222058" cy="6858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68E0BE-716D-824F-8A0A-D3547E3F2512}"/>
              </a:ext>
            </a:extLst>
          </p:cNvPr>
          <p:cNvSpPr/>
          <p:nvPr/>
        </p:nvSpPr>
        <p:spPr>
          <a:xfrm>
            <a:off x="8214972" y="3008335"/>
            <a:ext cx="231153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66E050-44C9-574B-80E4-32ED510FE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947" y="6106646"/>
            <a:ext cx="484497" cy="62474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3086093-571E-7343-BD20-62E6712F2E45}"/>
              </a:ext>
            </a:extLst>
          </p:cNvPr>
          <p:cNvSpPr txBox="1">
            <a:spLocks/>
          </p:cNvSpPr>
          <p:nvPr/>
        </p:nvSpPr>
        <p:spPr>
          <a:xfrm>
            <a:off x="604285" y="641395"/>
            <a:ext cx="5858218" cy="87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Other Offerings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37C7213-1F66-C847-9DD6-C8668550D822}"/>
              </a:ext>
            </a:extLst>
          </p:cNvPr>
          <p:cNvSpPr/>
          <p:nvPr/>
        </p:nvSpPr>
        <p:spPr>
          <a:xfrm>
            <a:off x="621659" y="499214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A894E50-A7D4-E846-ACF4-A7D5F3F24F0B}"/>
              </a:ext>
            </a:extLst>
          </p:cNvPr>
          <p:cNvSpPr/>
          <p:nvPr/>
        </p:nvSpPr>
        <p:spPr>
          <a:xfrm>
            <a:off x="1040076" y="1592702"/>
            <a:ext cx="10292315" cy="4916505"/>
          </a:xfrm>
          <a:prstGeom prst="roundRect">
            <a:avLst/>
          </a:prstGeom>
          <a:gradFill flip="none" rotWithShape="1">
            <a:gsLst>
              <a:gs pos="0">
                <a:srgbClr val="3794B1">
                  <a:shade val="30000"/>
                  <a:satMod val="115000"/>
                </a:srgbClr>
              </a:gs>
              <a:gs pos="94000">
                <a:srgbClr val="3794B1">
                  <a:shade val="67500"/>
                  <a:satMod val="115000"/>
                  <a:alpha val="55000"/>
                </a:srgbClr>
              </a:gs>
              <a:gs pos="100000">
                <a:srgbClr val="3794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85C1C-46CE-4477-951B-D068C50B02FA}"/>
              </a:ext>
            </a:extLst>
          </p:cNvPr>
          <p:cNvSpPr txBox="1"/>
          <p:nvPr/>
        </p:nvSpPr>
        <p:spPr>
          <a:xfrm>
            <a:off x="4090951" y="1900573"/>
            <a:ext cx="186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Contemporary Services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0AA14A-8358-4204-A7A4-CFA641DE8DD8}"/>
              </a:ext>
            </a:extLst>
          </p:cNvPr>
          <p:cNvSpPr txBox="1"/>
          <p:nvPr/>
        </p:nvSpPr>
        <p:spPr>
          <a:xfrm>
            <a:off x="6607118" y="1900573"/>
            <a:ext cx="186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Consulting, Governance, Risk &amp; Compliance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B91C32-52AC-4243-A377-FFFFE2CB9427}"/>
              </a:ext>
            </a:extLst>
          </p:cNvPr>
          <p:cNvSpPr txBox="1"/>
          <p:nvPr/>
        </p:nvSpPr>
        <p:spPr>
          <a:xfrm>
            <a:off x="1402102" y="3367613"/>
            <a:ext cx="2316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Red Teaming as a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Managed Detection and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Threat Monitoring &amp; Hunting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752033-29C9-4583-942F-87ADDCD6918E}"/>
              </a:ext>
            </a:extLst>
          </p:cNvPr>
          <p:cNvSpPr txBox="1"/>
          <p:nvPr/>
        </p:nvSpPr>
        <p:spPr>
          <a:xfrm>
            <a:off x="4117738" y="3367613"/>
            <a:ext cx="220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Industrial IoT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Blockchain Security (Smart Contract Audits – Both Static &amp; Dynamic)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ABD66-F0BF-47C2-B633-C7CE157F4CEA}"/>
              </a:ext>
            </a:extLst>
          </p:cNvPr>
          <p:cNvSpPr txBox="1"/>
          <p:nvPr/>
        </p:nvSpPr>
        <p:spPr>
          <a:xfrm>
            <a:off x="6627708" y="3367613"/>
            <a:ext cx="203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vCISO</a:t>
            </a: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HIPPA, PCI, ISO, 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Staffing Service</a:t>
            </a: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4A75D2A1-B21D-4B99-A05E-8886816A5391}"/>
              </a:ext>
            </a:extLst>
          </p:cNvPr>
          <p:cNvSpPr/>
          <p:nvPr/>
        </p:nvSpPr>
        <p:spPr>
          <a:xfrm>
            <a:off x="1556648" y="3164730"/>
            <a:ext cx="9370946" cy="475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47DD8B-109E-463E-B48E-ABEE2489D84A}"/>
              </a:ext>
            </a:extLst>
          </p:cNvPr>
          <p:cNvSpPr txBox="1"/>
          <p:nvPr/>
        </p:nvSpPr>
        <p:spPr>
          <a:xfrm>
            <a:off x="1634921" y="1900573"/>
            <a:ext cx="186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Advanced Managed </a:t>
            </a:r>
            <a:br>
              <a:rPr lang="en-US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Services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0F78EF-6919-4363-B27E-DBE66CD3E33F}"/>
              </a:ext>
            </a:extLst>
          </p:cNvPr>
          <p:cNvSpPr txBox="1"/>
          <p:nvPr/>
        </p:nvSpPr>
        <p:spPr>
          <a:xfrm>
            <a:off x="8748965" y="1900573"/>
            <a:ext cx="186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Products &amp; Solutions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7B633-DE3D-49B3-B3EF-496FFB14DF39}"/>
              </a:ext>
            </a:extLst>
          </p:cNvPr>
          <p:cNvSpPr txBox="1"/>
          <p:nvPr/>
        </p:nvSpPr>
        <p:spPr>
          <a:xfrm>
            <a:off x="8724865" y="3367612"/>
            <a:ext cx="2168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API Scanner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Enprobe</a:t>
            </a: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– VMS (Vulnerability Management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Training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Dark Web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Smart Auditor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8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ybersecurity Futures 2025 - CLTC">
            <a:extLst>
              <a:ext uri="{FF2B5EF4-FFF2-40B4-BE49-F238E27FC236}">
                <a16:creationId xmlns:a16="http://schemas.microsoft.com/office/drawing/2014/main" id="{55A6F2A3-910A-674E-98FA-9B04FD1C2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485" r="1158" b="6952"/>
          <a:stretch/>
        </p:blipFill>
        <p:spPr>
          <a:xfrm>
            <a:off x="-71405" y="-4013"/>
            <a:ext cx="12263405" cy="686201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494A61D-2D34-0F48-A36C-5D5AECE43259}"/>
              </a:ext>
            </a:extLst>
          </p:cNvPr>
          <p:cNvSpPr/>
          <p:nvPr/>
        </p:nvSpPr>
        <p:spPr>
          <a:xfrm>
            <a:off x="-30058" y="-4012"/>
            <a:ext cx="12222058" cy="6862012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3196DF86-7735-B749-BAE4-AE9EF80DC31C}"/>
              </a:ext>
            </a:extLst>
          </p:cNvPr>
          <p:cNvSpPr txBox="1">
            <a:spLocks/>
          </p:cNvSpPr>
          <p:nvPr/>
        </p:nvSpPr>
        <p:spPr>
          <a:xfrm>
            <a:off x="621659" y="500627"/>
            <a:ext cx="6445132" cy="591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The way we work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9FB612B-16BC-FC45-A7E1-5F54E6B7C514}"/>
              </a:ext>
            </a:extLst>
          </p:cNvPr>
          <p:cNvSpPr/>
          <p:nvPr/>
        </p:nvSpPr>
        <p:spPr>
          <a:xfrm>
            <a:off x="621659" y="314662"/>
            <a:ext cx="1448555" cy="148998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solidFill>
              <a:srgbClr val="379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FE1FEE-122A-6444-84F1-9F909C1FC85F}"/>
              </a:ext>
            </a:extLst>
          </p:cNvPr>
          <p:cNvGrpSpPr/>
          <p:nvPr/>
        </p:nvGrpSpPr>
        <p:grpSpPr>
          <a:xfrm>
            <a:off x="4465693" y="1655580"/>
            <a:ext cx="6822209" cy="3546839"/>
            <a:chOff x="1167363" y="1237131"/>
            <a:chExt cx="9785868" cy="5087631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BE0791-AE7D-F94C-B900-7E9A14AC1016}"/>
                </a:ext>
              </a:extLst>
            </p:cNvPr>
            <p:cNvSpPr/>
            <p:nvPr/>
          </p:nvSpPr>
          <p:spPr>
            <a:xfrm>
              <a:off x="9593513" y="3204921"/>
              <a:ext cx="1008358" cy="1008358"/>
            </a:xfrm>
            <a:prstGeom prst="ellipse">
              <a:avLst/>
            </a:prstGeom>
            <a:solidFill>
              <a:srgbClr val="379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61A5D58-0D4D-7941-B117-FA9BFB8B8B8F}"/>
                </a:ext>
              </a:extLst>
            </p:cNvPr>
            <p:cNvSpPr/>
            <p:nvPr/>
          </p:nvSpPr>
          <p:spPr>
            <a:xfrm>
              <a:off x="1167363" y="4672886"/>
              <a:ext cx="1779684" cy="662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Understand the Infrastructure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594C9E6-32DB-1649-AAD7-B4EF7C4D755F}"/>
                </a:ext>
              </a:extLst>
            </p:cNvPr>
            <p:cNvSpPr/>
            <p:nvPr/>
          </p:nvSpPr>
          <p:spPr>
            <a:xfrm>
              <a:off x="3066216" y="2098123"/>
              <a:ext cx="1956439" cy="397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386D176-4BBD-1B4A-A622-D4430DBE793D}"/>
                </a:ext>
              </a:extLst>
            </p:cNvPr>
            <p:cNvSpPr/>
            <p:nvPr/>
          </p:nvSpPr>
          <p:spPr>
            <a:xfrm>
              <a:off x="5141827" y="4630543"/>
              <a:ext cx="1599335" cy="397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2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93A75CD-DB0E-1C42-93F0-7D79EB376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1459" y="3697275"/>
              <a:ext cx="774583" cy="11825"/>
            </a:xfrm>
            <a:prstGeom prst="line">
              <a:avLst/>
            </a:prstGeom>
            <a:ln w="28575">
              <a:solidFill>
                <a:srgbClr val="59E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raphic 23" descr="Document">
              <a:extLst>
                <a:ext uri="{FF2B5EF4-FFF2-40B4-BE49-F238E27FC236}">
                  <a16:creationId xmlns:a16="http://schemas.microsoft.com/office/drawing/2014/main" id="{B86F2B1D-8CDD-DD40-9030-54481D507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13501" y="3324091"/>
              <a:ext cx="770019" cy="770019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3968685-C347-274B-8301-E74EC251242B}"/>
                </a:ext>
              </a:extLst>
            </p:cNvPr>
            <p:cNvSpPr/>
            <p:nvPr/>
          </p:nvSpPr>
          <p:spPr>
            <a:xfrm>
              <a:off x="9286490" y="4630544"/>
              <a:ext cx="1666741" cy="662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Detailed Report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CF4B68D-0B0D-3643-AE4F-3556052E351D}"/>
                </a:ext>
              </a:extLst>
            </p:cNvPr>
            <p:cNvSpPr/>
            <p:nvPr/>
          </p:nvSpPr>
          <p:spPr>
            <a:xfrm>
              <a:off x="3515081" y="3199008"/>
              <a:ext cx="1008358" cy="1008358"/>
            </a:xfrm>
            <a:prstGeom prst="ellipse">
              <a:avLst/>
            </a:prstGeom>
            <a:solidFill>
              <a:srgbClr val="379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A0CE0E9-F2DC-9846-A03D-6F5C8142F062}"/>
                </a:ext>
              </a:extLst>
            </p:cNvPr>
            <p:cNvSpPr/>
            <p:nvPr/>
          </p:nvSpPr>
          <p:spPr>
            <a:xfrm>
              <a:off x="5396912" y="3199008"/>
              <a:ext cx="1008358" cy="1008358"/>
            </a:xfrm>
            <a:prstGeom prst="ellipse">
              <a:avLst/>
            </a:prstGeom>
            <a:solidFill>
              <a:srgbClr val="379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 descr="Person with idea">
              <a:extLst>
                <a:ext uri="{FF2B5EF4-FFF2-40B4-BE49-F238E27FC236}">
                  <a16:creationId xmlns:a16="http://schemas.microsoft.com/office/drawing/2014/main" id="{02273694-C735-E745-B9FF-D013F2C1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34250" y="3318178"/>
              <a:ext cx="770019" cy="770019"/>
            </a:xfrm>
            <a:prstGeom prst="rect">
              <a:avLst/>
            </a:prstGeom>
          </p:spPr>
        </p:pic>
        <p:pic>
          <p:nvPicPr>
            <p:cNvPr id="47" name="Graphic 46" descr="Tools">
              <a:extLst>
                <a:ext uri="{FF2B5EF4-FFF2-40B4-BE49-F238E27FC236}">
                  <a16:creationId xmlns:a16="http://schemas.microsoft.com/office/drawing/2014/main" id="{92055737-8974-3A4F-A3BC-8B4EA9EA4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84164" y="3383816"/>
              <a:ext cx="638742" cy="638742"/>
            </a:xfrm>
            <a:prstGeom prst="rect">
              <a:avLst/>
            </a:prstGeom>
          </p:spPr>
        </p:pic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0C650BF-6ABD-834E-8EDB-E1FC21C52FC9}"/>
                </a:ext>
              </a:extLst>
            </p:cNvPr>
            <p:cNvSpPr/>
            <p:nvPr/>
          </p:nvSpPr>
          <p:spPr>
            <a:xfrm>
              <a:off x="1553491" y="3199474"/>
              <a:ext cx="1007427" cy="1007427"/>
            </a:xfrm>
            <a:prstGeom prst="ellipse">
              <a:avLst/>
            </a:prstGeom>
            <a:solidFill>
              <a:srgbClr val="379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 descr="Head with gears">
              <a:extLst>
                <a:ext uri="{FF2B5EF4-FFF2-40B4-BE49-F238E27FC236}">
                  <a16:creationId xmlns:a16="http://schemas.microsoft.com/office/drawing/2014/main" id="{DED1056C-92EA-0C46-9C83-192E78FF6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72195" y="3318178"/>
              <a:ext cx="770019" cy="770019"/>
            </a:xfrm>
            <a:prstGeom prst="rect">
              <a:avLst/>
            </a:prstGeom>
          </p:spPr>
        </p:pic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770D993-981E-274C-9A00-84D635A0BAAD}"/>
                </a:ext>
              </a:extLst>
            </p:cNvPr>
            <p:cNvSpPr/>
            <p:nvPr/>
          </p:nvSpPr>
          <p:spPr>
            <a:xfrm>
              <a:off x="7529272" y="1983421"/>
              <a:ext cx="1008358" cy="1008358"/>
            </a:xfrm>
            <a:prstGeom prst="ellipse">
              <a:avLst/>
            </a:prstGeom>
            <a:solidFill>
              <a:srgbClr val="379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CB46BBA-0FFF-0E49-82C2-83EB0F25EFAD}"/>
                </a:ext>
              </a:extLst>
            </p:cNvPr>
            <p:cNvSpPr/>
            <p:nvPr/>
          </p:nvSpPr>
          <p:spPr>
            <a:xfrm>
              <a:off x="7529272" y="4442763"/>
              <a:ext cx="1008358" cy="1008358"/>
            </a:xfrm>
            <a:prstGeom prst="ellipse">
              <a:avLst/>
            </a:prstGeom>
            <a:solidFill>
              <a:srgbClr val="379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48" descr="Gears">
              <a:extLst>
                <a:ext uri="{FF2B5EF4-FFF2-40B4-BE49-F238E27FC236}">
                  <a16:creationId xmlns:a16="http://schemas.microsoft.com/office/drawing/2014/main" id="{EAE272CC-D4E7-DC45-AC9E-2D0C1DBB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48442" y="2102590"/>
              <a:ext cx="770019" cy="770019"/>
            </a:xfrm>
            <a:prstGeom prst="rect">
              <a:avLst/>
            </a:prstGeom>
          </p:spPr>
        </p:pic>
        <p:pic>
          <p:nvPicPr>
            <p:cNvPr id="50" name="Graphic 49" descr="Bullseye">
              <a:extLst>
                <a:ext uri="{FF2B5EF4-FFF2-40B4-BE49-F238E27FC236}">
                  <a16:creationId xmlns:a16="http://schemas.microsoft.com/office/drawing/2014/main" id="{8D6F384A-8F6D-0142-9715-0475D6FA3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48442" y="4561933"/>
              <a:ext cx="770019" cy="770019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1F845E-8E78-644B-9AF3-D0EA014B0A72}"/>
                </a:ext>
              </a:extLst>
            </p:cNvPr>
            <p:cNvSpPr/>
            <p:nvPr/>
          </p:nvSpPr>
          <p:spPr>
            <a:xfrm>
              <a:off x="6816034" y="1237131"/>
              <a:ext cx="2584489" cy="662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Automated Scripts for known patterns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F30243-E5A0-3540-BFCC-7E2B14D883F6}"/>
                </a:ext>
              </a:extLst>
            </p:cNvPr>
            <p:cNvSpPr/>
            <p:nvPr/>
          </p:nvSpPr>
          <p:spPr>
            <a:xfrm>
              <a:off x="6800049" y="5662544"/>
              <a:ext cx="2429533" cy="662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Target Exploitable &amp; weak entry points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BFDE57C-4D25-0849-A414-E1569F829E0D}"/>
                </a:ext>
              </a:extLst>
            </p:cNvPr>
            <p:cNvSpPr/>
            <p:nvPr/>
          </p:nvSpPr>
          <p:spPr>
            <a:xfrm>
              <a:off x="1494138" y="3140121"/>
              <a:ext cx="1126132" cy="1126132"/>
            </a:xfrm>
            <a:prstGeom prst="ellipse">
              <a:avLst/>
            </a:prstGeom>
            <a:noFill/>
            <a:ln w="28575">
              <a:solidFill>
                <a:srgbClr val="59E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0C21CA-18BA-8143-924A-4C57A56D8892}"/>
                </a:ext>
              </a:extLst>
            </p:cNvPr>
            <p:cNvSpPr/>
            <p:nvPr/>
          </p:nvSpPr>
          <p:spPr>
            <a:xfrm>
              <a:off x="3456194" y="3140121"/>
              <a:ext cx="1126132" cy="1126132"/>
            </a:xfrm>
            <a:prstGeom prst="ellipse">
              <a:avLst/>
            </a:prstGeom>
            <a:noFill/>
            <a:ln w="28575">
              <a:solidFill>
                <a:srgbClr val="59E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04D2DFD-F6E6-BA49-9DE7-CCB60ED87694}"/>
                </a:ext>
              </a:extLst>
            </p:cNvPr>
            <p:cNvSpPr/>
            <p:nvPr/>
          </p:nvSpPr>
          <p:spPr>
            <a:xfrm>
              <a:off x="5329306" y="3140121"/>
              <a:ext cx="1126132" cy="1126132"/>
            </a:xfrm>
            <a:prstGeom prst="ellipse">
              <a:avLst/>
            </a:prstGeom>
            <a:noFill/>
            <a:ln w="28575">
              <a:solidFill>
                <a:srgbClr val="59E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54B923-7586-FA4F-AD8D-548176F8F640}"/>
                </a:ext>
              </a:extLst>
            </p:cNvPr>
            <p:cNvSpPr/>
            <p:nvPr/>
          </p:nvSpPr>
          <p:spPr>
            <a:xfrm>
              <a:off x="7470385" y="1924534"/>
              <a:ext cx="1126132" cy="1126132"/>
            </a:xfrm>
            <a:prstGeom prst="ellipse">
              <a:avLst/>
            </a:prstGeom>
            <a:noFill/>
            <a:ln w="28575">
              <a:solidFill>
                <a:srgbClr val="59E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CB1BC9-9D10-1F4F-A8BE-096E586EF5A4}"/>
                </a:ext>
              </a:extLst>
            </p:cNvPr>
            <p:cNvSpPr/>
            <p:nvPr/>
          </p:nvSpPr>
          <p:spPr>
            <a:xfrm>
              <a:off x="7470385" y="4383876"/>
              <a:ext cx="1126132" cy="1126132"/>
            </a:xfrm>
            <a:prstGeom prst="ellipse">
              <a:avLst/>
            </a:prstGeom>
            <a:noFill/>
            <a:ln w="28575">
              <a:solidFill>
                <a:srgbClr val="59E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F150560-59DC-0341-9EE5-28911AF48975}"/>
                </a:ext>
              </a:extLst>
            </p:cNvPr>
            <p:cNvSpPr/>
            <p:nvPr/>
          </p:nvSpPr>
          <p:spPr>
            <a:xfrm>
              <a:off x="9534626" y="3154610"/>
              <a:ext cx="1126132" cy="1126132"/>
            </a:xfrm>
            <a:prstGeom prst="ellipse">
              <a:avLst/>
            </a:prstGeom>
            <a:noFill/>
            <a:ln w="28575">
              <a:solidFill>
                <a:srgbClr val="59E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A78DBA-AADC-EC43-B75C-7B5C071F69AA}"/>
                </a:ext>
              </a:extLst>
            </p:cNvPr>
            <p:cNvCxnSpPr>
              <a:cxnSpLocks/>
              <a:stCxn id="45" idx="6"/>
            </p:cNvCxnSpPr>
            <p:nvPr/>
          </p:nvCxnSpPr>
          <p:spPr>
            <a:xfrm>
              <a:off x="4582326" y="3703188"/>
              <a:ext cx="736556" cy="0"/>
            </a:xfrm>
            <a:prstGeom prst="line">
              <a:avLst/>
            </a:prstGeom>
            <a:ln w="28575">
              <a:solidFill>
                <a:srgbClr val="59E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C756AF-DDC4-F548-B27A-2CD1AEB65EBF}"/>
                </a:ext>
              </a:extLst>
            </p:cNvPr>
            <p:cNvCxnSpPr>
              <a:cxnSpLocks/>
              <a:stCxn id="46" idx="6"/>
              <a:endCxn id="48" idx="3"/>
            </p:cNvCxnSpPr>
            <p:nvPr/>
          </p:nvCxnSpPr>
          <p:spPr>
            <a:xfrm flipV="1">
              <a:off x="6455439" y="2885748"/>
              <a:ext cx="1179865" cy="817440"/>
            </a:xfrm>
            <a:prstGeom prst="line">
              <a:avLst/>
            </a:prstGeom>
            <a:ln w="28575">
              <a:solidFill>
                <a:srgbClr val="59E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8B25C3C-E328-F04C-B303-86AF99BF975F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6465864" y="3717677"/>
              <a:ext cx="1169440" cy="831117"/>
            </a:xfrm>
            <a:prstGeom prst="line">
              <a:avLst/>
            </a:prstGeom>
            <a:ln w="28575">
              <a:solidFill>
                <a:srgbClr val="59E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988D43E-3410-5742-A9E7-75378BE54AE8}"/>
                </a:ext>
              </a:extLst>
            </p:cNvPr>
            <p:cNvCxnSpPr>
              <a:cxnSpLocks/>
              <a:stCxn id="48" idx="5"/>
            </p:cNvCxnSpPr>
            <p:nvPr/>
          </p:nvCxnSpPr>
          <p:spPr>
            <a:xfrm>
              <a:off x="8431599" y="2885748"/>
              <a:ext cx="1108985" cy="831117"/>
            </a:xfrm>
            <a:prstGeom prst="line">
              <a:avLst/>
            </a:prstGeom>
            <a:ln w="28575">
              <a:solidFill>
                <a:srgbClr val="59E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8846F4C-357A-5F49-B08F-89417678E331}"/>
                </a:ext>
              </a:extLst>
            </p:cNvPr>
            <p:cNvCxnSpPr>
              <a:cxnSpLocks/>
              <a:stCxn id="52" idx="2"/>
              <a:endCxn id="51" idx="7"/>
            </p:cNvCxnSpPr>
            <p:nvPr/>
          </p:nvCxnSpPr>
          <p:spPr>
            <a:xfrm flipH="1">
              <a:off x="8431599" y="3717676"/>
              <a:ext cx="1103027" cy="831118"/>
            </a:xfrm>
            <a:prstGeom prst="line">
              <a:avLst/>
            </a:prstGeom>
            <a:ln w="28575">
              <a:solidFill>
                <a:srgbClr val="59E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A346565-7E2F-44CB-9270-5B72EA3272A9}"/>
                </a:ext>
              </a:extLst>
            </p:cNvPr>
            <p:cNvSpPr/>
            <p:nvPr/>
          </p:nvSpPr>
          <p:spPr>
            <a:xfrm>
              <a:off x="3066216" y="4782119"/>
              <a:ext cx="1956439" cy="119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Identify business critical components or assets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8BE7A56-3519-47F7-A88E-1A319E424400}"/>
                </a:ext>
              </a:extLst>
            </p:cNvPr>
            <p:cNvSpPr/>
            <p:nvPr/>
          </p:nvSpPr>
          <p:spPr>
            <a:xfrm>
              <a:off x="5022656" y="4782119"/>
              <a:ext cx="1956439" cy="92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Design business test cases to attack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96D0FD9-4D0A-4D49-8AE0-411F946B5726}"/>
                </a:ext>
              </a:extLst>
            </p:cNvPr>
            <p:cNvSpPr/>
            <p:nvPr/>
          </p:nvSpPr>
          <p:spPr>
            <a:xfrm>
              <a:off x="7179807" y="3452789"/>
              <a:ext cx="1666741" cy="529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59E1F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VMS</a:t>
              </a: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C99D86D7-37D7-3F4A-9E8C-F54879E846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19947" y="6106646"/>
            <a:ext cx="484497" cy="62474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22E57A4-4ADD-1348-A7F9-A4CACFC3B5F8}"/>
              </a:ext>
            </a:extLst>
          </p:cNvPr>
          <p:cNvSpPr/>
          <p:nvPr/>
        </p:nvSpPr>
        <p:spPr>
          <a:xfrm>
            <a:off x="615601" y="1375780"/>
            <a:ext cx="3312085" cy="4864309"/>
          </a:xfrm>
          <a:prstGeom prst="rect">
            <a:avLst/>
          </a:prstGeom>
          <a:solidFill>
            <a:srgbClr val="3794B1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C6125F2-6BB2-B146-AE0F-854F853BDB99}"/>
              </a:ext>
            </a:extLst>
          </p:cNvPr>
          <p:cNvSpPr/>
          <p:nvPr/>
        </p:nvSpPr>
        <p:spPr>
          <a:xfrm>
            <a:off x="4318463" y="1375780"/>
            <a:ext cx="7118367" cy="4864309"/>
          </a:xfrm>
          <a:prstGeom prst="rect">
            <a:avLst/>
          </a:prstGeom>
          <a:noFill/>
          <a:ln w="28575">
            <a:solidFill>
              <a:srgbClr val="3794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F34428-CDDB-8B4F-B773-A601A89DFC34}"/>
              </a:ext>
            </a:extLst>
          </p:cNvPr>
          <p:cNvSpPr txBox="1"/>
          <p:nvPr/>
        </p:nvSpPr>
        <p:spPr>
          <a:xfrm>
            <a:off x="755169" y="1902056"/>
            <a:ext cx="3068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Advanced threat detection and vulnerability assessments with our in-house proprietary tools and scripts.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307B33-C5A4-D044-AF2D-A1974D7E6C14}"/>
              </a:ext>
            </a:extLst>
          </p:cNvPr>
          <p:cNvSpPr/>
          <p:nvPr/>
        </p:nvSpPr>
        <p:spPr>
          <a:xfrm>
            <a:off x="809919" y="3015310"/>
            <a:ext cx="2907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Automated and Custom scripts combined with Open Source tools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3962A44-F99C-A045-9902-006A9BC67E31}"/>
              </a:ext>
            </a:extLst>
          </p:cNvPr>
          <p:cNvSpPr/>
          <p:nvPr/>
        </p:nvSpPr>
        <p:spPr>
          <a:xfrm>
            <a:off x="809919" y="3534239"/>
            <a:ext cx="2907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Multi-level information extraction regarding target application(s)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7784115-EAC4-7046-A643-EF794AB282D9}"/>
              </a:ext>
            </a:extLst>
          </p:cNvPr>
          <p:cNvSpPr/>
          <p:nvPr/>
        </p:nvSpPr>
        <p:spPr>
          <a:xfrm>
            <a:off x="809919" y="4268612"/>
            <a:ext cx="2907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Testing target applications for common vulnerabilities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EF253F9-D376-7F4C-ADF6-A4FC7B5646C6}"/>
              </a:ext>
            </a:extLst>
          </p:cNvPr>
          <p:cNvSpPr/>
          <p:nvPr/>
        </p:nvSpPr>
        <p:spPr>
          <a:xfrm>
            <a:off x="809919" y="4787541"/>
            <a:ext cx="2907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Dynamic screen capture of all checks performed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14352BD-A3D7-A249-9B20-9DCDAE0E3E03}"/>
              </a:ext>
            </a:extLst>
          </p:cNvPr>
          <p:cNvSpPr/>
          <p:nvPr/>
        </p:nvSpPr>
        <p:spPr>
          <a:xfrm>
            <a:off x="809919" y="5306469"/>
            <a:ext cx="2907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Re-validation of results and further tool enhancement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5C6BB-AB35-4A56-9452-06170D619FA8}"/>
              </a:ext>
            </a:extLst>
          </p:cNvPr>
          <p:cNvSpPr txBox="1"/>
          <p:nvPr/>
        </p:nvSpPr>
        <p:spPr>
          <a:xfrm>
            <a:off x="7153407" y="2288960"/>
            <a:ext cx="132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/>
              </a:rPr>
              <a:t>Using Automation 40%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/>
              </a:rPr>
              <a:t>Manual  60%</a:t>
            </a:r>
          </a:p>
        </p:txBody>
      </p:sp>
    </p:spTree>
    <p:extLst>
      <p:ext uri="{BB962C8B-B14F-4D97-AF65-F5344CB8AC3E}">
        <p14:creationId xmlns:p14="http://schemas.microsoft.com/office/powerpoint/2010/main" val="130668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C99D86D7-37D7-3F4A-9E8C-F54879E8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726" y="128011"/>
            <a:ext cx="514928" cy="66398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5CB93FC-EE22-4D14-8B6C-1AACC2F4D4B2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2555" y="1254218"/>
            <a:ext cx="1025167" cy="102516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E9BDDB9-503C-403D-8D2F-B6018FA0B145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52266" y="2791969"/>
            <a:ext cx="1025167" cy="102516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E4CAECC-A369-475F-B1D9-61C87F08F736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2458" y="1254722"/>
            <a:ext cx="1025167" cy="102516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66191C7-D2E5-4D39-BDB6-0823C6686670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32362" y="1254218"/>
            <a:ext cx="1025167" cy="102516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36998E4-1AE3-422F-A98D-368B2B25FA0A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2555" y="4085739"/>
            <a:ext cx="1025167" cy="102516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FF20C81-F571-461A-B9CD-E94ADA1E2466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2458" y="4086243"/>
            <a:ext cx="1025167" cy="1025167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2BD8441B-5066-4FDF-A1B4-26CE7CB054E8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32362" y="4085739"/>
            <a:ext cx="1025167" cy="1025167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4B7A29E-E92C-4F9A-AD60-53AB9B3A9965}"/>
              </a:ext>
            </a:extLst>
          </p:cNvPr>
          <p:cNvSpPr txBox="1"/>
          <p:nvPr/>
        </p:nvSpPr>
        <p:spPr>
          <a:xfrm>
            <a:off x="977171" y="3063937"/>
            <a:ext cx="234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 identify Critical data and core competencies</a:t>
            </a:r>
            <a:endParaRPr lang="en-US" dirty="0">
              <a:solidFill>
                <a:srgbClr val="184654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4C468C4-F23C-46C3-909B-E78B3A1C3BC4}"/>
              </a:ext>
            </a:extLst>
          </p:cNvPr>
          <p:cNvSpPr txBox="1"/>
          <p:nvPr/>
        </p:nvSpPr>
        <p:spPr>
          <a:xfrm>
            <a:off x="3613136" y="2771549"/>
            <a:ext cx="199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 identify business test cases to attack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E2DB752-0178-495A-9046-D82F2AD20811}"/>
              </a:ext>
            </a:extLst>
          </p:cNvPr>
          <p:cNvSpPr txBox="1"/>
          <p:nvPr/>
        </p:nvSpPr>
        <p:spPr>
          <a:xfrm>
            <a:off x="5896908" y="3063180"/>
            <a:ext cx="2718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run our automated scripts to satisfy the generic security assessment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1AF4298-629A-40C1-BE49-8DC051EB509C}"/>
              </a:ext>
            </a:extLst>
          </p:cNvPr>
          <p:cNvSpPr txBox="1"/>
          <p:nvPr/>
        </p:nvSpPr>
        <p:spPr>
          <a:xfrm>
            <a:off x="8158705" y="4078219"/>
            <a:ext cx="330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 the business-critical components and targeting exploitable and weak entry points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3630785-DE71-4F91-92A1-15AEB92A2E5D}"/>
              </a:ext>
            </a:extLst>
          </p:cNvPr>
          <p:cNvSpPr txBox="1"/>
          <p:nvPr/>
        </p:nvSpPr>
        <p:spPr>
          <a:xfrm>
            <a:off x="7299172" y="5518580"/>
            <a:ext cx="2423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based on their severity and clearly define the business impact which can be caused</a:t>
            </a:r>
            <a:endParaRPr lang="en-US" sz="1600" b="1" dirty="0">
              <a:solidFill>
                <a:srgbClr val="184654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6CF3ECA-1443-4172-838F-83634518B3C8}"/>
              </a:ext>
            </a:extLst>
          </p:cNvPr>
          <p:cNvSpPr txBox="1"/>
          <p:nvPr/>
        </p:nvSpPr>
        <p:spPr>
          <a:xfrm>
            <a:off x="3605557" y="5711464"/>
            <a:ext cx="3390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which will help to instil security culture into the Dev team and ease the process of fixing vulnerabilities</a:t>
            </a:r>
            <a:endParaRPr lang="en-US" sz="1600" b="1" dirty="0">
              <a:solidFill>
                <a:srgbClr val="184654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dirty="0">
              <a:solidFill>
                <a:srgbClr val="184654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55C0F00-3B7E-49A7-B013-316EAABE2A69}"/>
              </a:ext>
            </a:extLst>
          </p:cNvPr>
          <p:cNvSpPr txBox="1"/>
          <p:nvPr/>
        </p:nvSpPr>
        <p:spPr>
          <a:xfrm>
            <a:off x="1025783" y="5457686"/>
            <a:ext cx="2312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vulnerabilities and retest to verify the existence once fixed. </a:t>
            </a:r>
          </a:p>
          <a:p>
            <a:pPr algn="ctr"/>
            <a:endParaRPr lang="en-US" b="1" dirty="0">
              <a:solidFill>
                <a:srgbClr val="184654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675A111-35A4-451F-B525-01DDF79861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3466" y="1425478"/>
            <a:ext cx="683152" cy="68315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6CE462D4-8AD7-4ED7-AEED-C41E24895E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8274" y="1489938"/>
            <a:ext cx="553728" cy="55372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B54C2CD-E19D-4DFE-9A38-40857D764A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7138" y="4330225"/>
            <a:ext cx="508539" cy="50853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BFD72DD-BC40-4D8A-8F9E-D086B7FB1AD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7508" y="1481609"/>
            <a:ext cx="534873" cy="53487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D7800911-CB60-4511-A190-23A514EDE6A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8978" y="4342390"/>
            <a:ext cx="496374" cy="49637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2BEE6ABB-9661-4A1D-A3B4-DBF8DC624F0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2710" y="4355469"/>
            <a:ext cx="459144" cy="45914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193674D-2DC6-46D3-9940-DE9D095DCFB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3436" y="3051585"/>
            <a:ext cx="505935" cy="505935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E961F5C-D6F4-4DB2-B416-66D78459B885}"/>
              </a:ext>
            </a:extLst>
          </p:cNvPr>
          <p:cNvCxnSpPr>
            <a:cxnSpLocks/>
            <a:stCxn id="105" idx="3"/>
            <a:endCxn id="107" idx="1"/>
          </p:cNvCxnSpPr>
          <p:nvPr/>
        </p:nvCxnSpPr>
        <p:spPr>
          <a:xfrm>
            <a:off x="3217722" y="1766802"/>
            <a:ext cx="1094736" cy="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521D5BB-73D3-4114-B584-CDFBC77AEC68}"/>
              </a:ext>
            </a:extLst>
          </p:cNvPr>
          <p:cNvCxnSpPr>
            <a:cxnSpLocks/>
          </p:cNvCxnSpPr>
          <p:nvPr/>
        </p:nvCxnSpPr>
        <p:spPr>
          <a:xfrm>
            <a:off x="5337625" y="1753075"/>
            <a:ext cx="1094736" cy="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6B06AF7-97DA-4557-8570-997340CDFAFB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7484121" y="1785090"/>
            <a:ext cx="1068146" cy="1519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9897DC0-430D-4F02-8EA7-F3A07DC06DC3}"/>
              </a:ext>
            </a:extLst>
          </p:cNvPr>
          <p:cNvCxnSpPr>
            <a:cxnSpLocks/>
            <a:stCxn id="106" idx="1"/>
            <a:endCxn id="111" idx="3"/>
          </p:cNvCxnSpPr>
          <p:nvPr/>
        </p:nvCxnSpPr>
        <p:spPr>
          <a:xfrm flipH="1">
            <a:off x="7457529" y="3304552"/>
            <a:ext cx="1094736" cy="1293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3FA71C3-8B4D-40B5-BDBF-E3B5B855C81A}"/>
              </a:ext>
            </a:extLst>
          </p:cNvPr>
          <p:cNvCxnSpPr>
            <a:cxnSpLocks/>
          </p:cNvCxnSpPr>
          <p:nvPr/>
        </p:nvCxnSpPr>
        <p:spPr>
          <a:xfrm>
            <a:off x="5317918" y="4598322"/>
            <a:ext cx="1094736" cy="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3D7D4E5B-ABB1-4EA2-8535-327AF145EBCE}"/>
              </a:ext>
            </a:extLst>
          </p:cNvPr>
          <p:cNvCxnSpPr>
            <a:cxnSpLocks/>
          </p:cNvCxnSpPr>
          <p:nvPr/>
        </p:nvCxnSpPr>
        <p:spPr>
          <a:xfrm>
            <a:off x="3214866" y="4598322"/>
            <a:ext cx="1094736" cy="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hevron 77">
            <a:extLst>
              <a:ext uri="{FF2B5EF4-FFF2-40B4-BE49-F238E27FC236}">
                <a16:creationId xmlns:a16="http://schemas.microsoft.com/office/drawing/2014/main" id="{2A4FE0CC-BEDD-4085-8F27-3CEEB05616DC}"/>
              </a:ext>
            </a:extLst>
          </p:cNvPr>
          <p:cNvSpPr/>
          <p:nvPr/>
        </p:nvSpPr>
        <p:spPr>
          <a:xfrm>
            <a:off x="3708891" y="1715543"/>
            <a:ext cx="102517" cy="102517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35" name="Chevron 80">
            <a:extLst>
              <a:ext uri="{FF2B5EF4-FFF2-40B4-BE49-F238E27FC236}">
                <a16:creationId xmlns:a16="http://schemas.microsoft.com/office/drawing/2014/main" id="{D107ACFE-56E2-4F12-95E8-75A8A4D54C60}"/>
              </a:ext>
            </a:extLst>
          </p:cNvPr>
          <p:cNvSpPr/>
          <p:nvPr/>
        </p:nvSpPr>
        <p:spPr>
          <a:xfrm>
            <a:off x="5815485" y="1715543"/>
            <a:ext cx="102517" cy="102517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36" name="Chevron 81">
            <a:extLst>
              <a:ext uri="{FF2B5EF4-FFF2-40B4-BE49-F238E27FC236}">
                <a16:creationId xmlns:a16="http://schemas.microsoft.com/office/drawing/2014/main" id="{47C3C610-7D6E-40DC-9171-118B2DB0DE73}"/>
              </a:ext>
            </a:extLst>
          </p:cNvPr>
          <p:cNvSpPr/>
          <p:nvPr/>
        </p:nvSpPr>
        <p:spPr>
          <a:xfrm rot="2504428">
            <a:off x="7965196" y="2484423"/>
            <a:ext cx="102517" cy="102517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37" name="Chevron 82">
            <a:extLst>
              <a:ext uri="{FF2B5EF4-FFF2-40B4-BE49-F238E27FC236}">
                <a16:creationId xmlns:a16="http://schemas.microsoft.com/office/drawing/2014/main" id="{46EC2A4E-AB42-4259-AFC6-E8A6532EA27A}"/>
              </a:ext>
            </a:extLst>
          </p:cNvPr>
          <p:cNvSpPr/>
          <p:nvPr/>
        </p:nvSpPr>
        <p:spPr>
          <a:xfrm rot="7938174">
            <a:off x="7953637" y="3902803"/>
            <a:ext cx="102517" cy="102517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38" name="Chevron 83">
            <a:extLst>
              <a:ext uri="{FF2B5EF4-FFF2-40B4-BE49-F238E27FC236}">
                <a16:creationId xmlns:a16="http://schemas.microsoft.com/office/drawing/2014/main" id="{41F5BF79-808F-4B36-A3DE-CE861D206157}"/>
              </a:ext>
            </a:extLst>
          </p:cNvPr>
          <p:cNvSpPr/>
          <p:nvPr/>
        </p:nvSpPr>
        <p:spPr>
          <a:xfrm rot="10956363">
            <a:off x="5823881" y="4547065"/>
            <a:ext cx="102517" cy="102517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39" name="Chevron 84">
            <a:extLst>
              <a:ext uri="{FF2B5EF4-FFF2-40B4-BE49-F238E27FC236}">
                <a16:creationId xmlns:a16="http://schemas.microsoft.com/office/drawing/2014/main" id="{12CEA259-5FEA-441C-BB0D-290807A43FAC}"/>
              </a:ext>
            </a:extLst>
          </p:cNvPr>
          <p:cNvSpPr/>
          <p:nvPr/>
        </p:nvSpPr>
        <p:spPr>
          <a:xfrm rot="10956363">
            <a:off x="3767367" y="4547065"/>
            <a:ext cx="102517" cy="102517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625D1FF6-824E-4772-A2D3-D611E6A0E6CB}"/>
              </a:ext>
            </a:extLst>
          </p:cNvPr>
          <p:cNvSpPr txBox="1">
            <a:spLocks/>
          </p:cNvSpPr>
          <p:nvPr/>
        </p:nvSpPr>
        <p:spPr>
          <a:xfrm>
            <a:off x="1198967" y="222629"/>
            <a:ext cx="8969517" cy="61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Noto Sans PhagsPa" panose="020B0502040504020204" pitchFamily="34" charset="-128"/>
                <a:cs typeface="Noto Sans PhagsPa" panose="020B0502040504020204" pitchFamily="34" charset="-128"/>
              </a:rPr>
              <a:t>(In Depth) Application Penetration Testing Methodology</a:t>
            </a:r>
          </a:p>
        </p:txBody>
      </p:sp>
      <p:sp>
        <p:nvSpPr>
          <p:cNvPr id="63" name="Rounded Rectangle 69">
            <a:extLst>
              <a:ext uri="{FF2B5EF4-FFF2-40B4-BE49-F238E27FC236}">
                <a16:creationId xmlns:a16="http://schemas.microsoft.com/office/drawing/2014/main" id="{2F99358E-B61F-46A0-B1F9-36806FFB0B70}"/>
              </a:ext>
            </a:extLst>
          </p:cNvPr>
          <p:cNvSpPr/>
          <p:nvPr/>
        </p:nvSpPr>
        <p:spPr>
          <a:xfrm>
            <a:off x="1275976" y="1051443"/>
            <a:ext cx="1833158" cy="106075"/>
          </a:xfrm>
          <a:prstGeom prst="roundRect">
            <a:avLst>
              <a:gd name="adj" fmla="val 50000"/>
            </a:avLst>
          </a:prstGeom>
          <a:solidFill>
            <a:srgbClr val="37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B32A5-F21B-40F7-B394-42AB0EA1D061}"/>
              </a:ext>
            </a:extLst>
          </p:cNvPr>
          <p:cNvSpPr/>
          <p:nvPr/>
        </p:nvSpPr>
        <p:spPr>
          <a:xfrm>
            <a:off x="8160811" y="3723337"/>
            <a:ext cx="176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Manual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6E4771-60C2-4FB2-A3AF-CB8425835E51}"/>
              </a:ext>
            </a:extLst>
          </p:cNvPr>
          <p:cNvSpPr/>
          <p:nvPr/>
        </p:nvSpPr>
        <p:spPr>
          <a:xfrm>
            <a:off x="6509504" y="5160358"/>
            <a:ext cx="259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Classify vulnerabilities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D128B-171D-4540-91EB-B52F0307FABB}"/>
              </a:ext>
            </a:extLst>
          </p:cNvPr>
          <p:cNvSpPr/>
          <p:nvPr/>
        </p:nvSpPr>
        <p:spPr>
          <a:xfrm>
            <a:off x="3759595" y="5139105"/>
            <a:ext cx="216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Code Samples &amp; POC Videos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3516E-3DBF-411A-9FD8-26F3BC6268C7}"/>
              </a:ext>
            </a:extLst>
          </p:cNvPr>
          <p:cNvSpPr/>
          <p:nvPr/>
        </p:nvSpPr>
        <p:spPr>
          <a:xfrm>
            <a:off x="1610583" y="5088354"/>
            <a:ext cx="174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Support to Fix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CD345-4A5C-4F6F-B5CC-9512AD2ACBEE}"/>
              </a:ext>
            </a:extLst>
          </p:cNvPr>
          <p:cNvSpPr/>
          <p:nvPr/>
        </p:nvSpPr>
        <p:spPr>
          <a:xfrm>
            <a:off x="1096818" y="2389911"/>
            <a:ext cx="222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Application walk through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6A2AA4-C05F-44A7-97E0-F2CF51E39F9E}"/>
              </a:ext>
            </a:extLst>
          </p:cNvPr>
          <p:cNvSpPr/>
          <p:nvPr/>
        </p:nvSpPr>
        <p:spPr>
          <a:xfrm>
            <a:off x="3542254" y="2446061"/>
            <a:ext cx="206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Threat Modelling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AB813-BDE8-4066-A854-6E357FA9BE94}"/>
              </a:ext>
            </a:extLst>
          </p:cNvPr>
          <p:cNvSpPr/>
          <p:nvPr/>
        </p:nvSpPr>
        <p:spPr>
          <a:xfrm>
            <a:off x="5834997" y="2446061"/>
            <a:ext cx="2343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8465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Automated test on known Patterns</a:t>
            </a:r>
          </a:p>
        </p:txBody>
      </p:sp>
    </p:spTree>
    <p:extLst>
      <p:ext uri="{BB962C8B-B14F-4D97-AF65-F5344CB8AC3E}">
        <p14:creationId xmlns:p14="http://schemas.microsoft.com/office/powerpoint/2010/main" val="6496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8E88252-FDC3-314D-95C9-C7A6D5BF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605" y="6233252"/>
            <a:ext cx="484497" cy="624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C09124-BB4B-4AE6-AE4F-2E546272F187}"/>
              </a:ext>
            </a:extLst>
          </p:cNvPr>
          <p:cNvSpPr txBox="1"/>
          <p:nvPr/>
        </p:nvSpPr>
        <p:spPr>
          <a:xfrm>
            <a:off x="4909625" y="1060269"/>
            <a:ext cx="664298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 API CRITIQUE, you can now implement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DevSecOps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with ease and save valuable time and effort for your development team and help create a secure applications portfolio. With our smart-payload algorithm, our vulnerability assessments and penetration testing are lightning fast and provide real time visibility of vulnerabilities. Secure your APIs now and protect your business from cybercriminals.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D20100-0F7A-4547-9A55-0720DA9D3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489" y="1524000"/>
            <a:ext cx="4631178" cy="369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4B1C2-0956-4DEB-8F43-1DC5456DDB8D}"/>
              </a:ext>
            </a:extLst>
          </p:cNvPr>
          <p:cNvSpPr txBox="1"/>
          <p:nvPr/>
        </p:nvSpPr>
        <p:spPr>
          <a:xfrm>
            <a:off x="5297552" y="399223"/>
            <a:ext cx="912503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1800" dirty="0">
              <a:solidFill>
                <a:srgbClr val="0576B8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D57D3-0FDB-4EC8-88BA-9DC4D068DA5C}"/>
              </a:ext>
            </a:extLst>
          </p:cNvPr>
          <p:cNvSpPr txBox="1"/>
          <p:nvPr/>
        </p:nvSpPr>
        <p:spPr>
          <a:xfrm>
            <a:off x="5562768" y="445389"/>
            <a:ext cx="5647539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rgbClr val="087EBD"/>
                </a:solidFill>
                <a:latin typeface="Montserrat" panose="00000500000000000000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THE MOST COMPREHENSIVE SECURITY SOLUTION FOR YOUR APIS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13D894D-070E-4493-8F11-89CF8D27C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5672" y="2764673"/>
            <a:ext cx="3827528" cy="38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  <wetp:taskpane dockstate="right" visibility="0" width="350" row="0">
    <wetp:webextensionref xmlns:r="http://schemas.openxmlformats.org/officeDocument/2006/relationships" r:id="rId5"/>
  </wetp:taskpane>
</wetp:taskpanes>
</file>

<file path=ppt/webextensions/webextension1.xml><?xml version="1.0" encoding="utf-8"?>
<we:webextension xmlns:we="http://schemas.microsoft.com/office/webextensions/webextension/2010/11" id="{5B9FE666-BA76-6845-897A-5A7FF7A7B8F9}">
  <we:reference id="wa104381063" version="1.0.0.1" store="en-GB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E072BA5-C6F4-0E4C-AE87-639438883E42}">
  <we:reference id="wa200001396" version="1.0.0.0" store="en-GB" storeType="OMEX"/>
  <we:alternateReferences>
    <we:reference id="wa200001396" version="1.0.0.0" store="WA200001396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C4254F8A-0B2B-034B-8AA5-188BC1787445}">
  <we:reference id="wa104380510" version="1.0.0.3" store="en-GB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1DEF8425-ADDE-3D4E-B170-D128D05E83AA}">
  <we:reference id="wa104381335" version="1.0.0.1" store="en-GB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2FF4AE36-7D06-0C4B-99C3-FEC4217B7EC1}">
  <we:reference id="wa104379997" version="2.0.0.0" store="en-GB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17930</TotalTime>
  <Words>819</Words>
  <Application>Microsoft Office PowerPoint</Application>
  <PresentationFormat>Widescreen</PresentationFormat>
  <Paragraphs>162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DIN Alternate</vt:lpstr>
      <vt:lpstr>Lato</vt:lpstr>
      <vt:lpstr>Lato Light</vt:lpstr>
      <vt:lpstr>Lato Medium</vt:lpstr>
      <vt:lpstr>Montserrat</vt:lpstr>
      <vt:lpstr>Noto Sans PhagsPa</vt:lpstr>
      <vt:lpstr>Raleway Light</vt:lpstr>
      <vt:lpstr>Raleway Medium</vt:lpstr>
      <vt:lpstr>Varela Round</vt:lpstr>
      <vt:lpstr>Wingdings</vt:lpstr>
      <vt:lpstr>Office Theme</vt:lpstr>
      <vt:lpstr>Application Security. Simplified.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Aarti B</dc:creator>
  <cp:lastModifiedBy>Nelson Garnepudi</cp:lastModifiedBy>
  <cp:revision>217</cp:revision>
  <dcterms:created xsi:type="dcterms:W3CDTF">2020-03-24T20:51:12Z</dcterms:created>
  <dcterms:modified xsi:type="dcterms:W3CDTF">2020-11-01T05:50:27Z</dcterms:modified>
</cp:coreProperties>
</file>